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41"/>
  </p:notesMasterIdLst>
  <p:sldIdLst>
    <p:sldId id="300" r:id="rId4"/>
    <p:sldId id="376" r:id="rId5"/>
    <p:sldId id="2147475515" r:id="rId6"/>
    <p:sldId id="2147475507" r:id="rId7"/>
    <p:sldId id="2147475490" r:id="rId8"/>
    <p:sldId id="2147475497" r:id="rId9"/>
    <p:sldId id="2147475496" r:id="rId10"/>
    <p:sldId id="2147475498" r:id="rId11"/>
    <p:sldId id="2147475499" r:id="rId12"/>
    <p:sldId id="2147475500" r:id="rId13"/>
    <p:sldId id="2147475502" r:id="rId14"/>
    <p:sldId id="2147475501" r:id="rId15"/>
    <p:sldId id="2147475519" r:id="rId16"/>
    <p:sldId id="2147475516" r:id="rId17"/>
    <p:sldId id="2147475491" r:id="rId18"/>
    <p:sldId id="2147475494" r:id="rId19"/>
    <p:sldId id="2147475486" r:id="rId20"/>
    <p:sldId id="2147475525" r:id="rId21"/>
    <p:sldId id="372" r:id="rId22"/>
    <p:sldId id="2147475504" r:id="rId23"/>
    <p:sldId id="2147475518" r:id="rId24"/>
    <p:sldId id="2147475508" r:id="rId25"/>
    <p:sldId id="2147475493" r:id="rId26"/>
    <p:sldId id="2147475489" r:id="rId27"/>
    <p:sldId id="2147475488" r:id="rId28"/>
    <p:sldId id="2147475517" r:id="rId29"/>
    <p:sldId id="2147475505" r:id="rId30"/>
    <p:sldId id="371" r:id="rId31"/>
    <p:sldId id="2147475492" r:id="rId32"/>
    <p:sldId id="2147475526" r:id="rId33"/>
    <p:sldId id="2147475510" r:id="rId34"/>
    <p:sldId id="2147475506" r:id="rId35"/>
    <p:sldId id="2147475512" r:id="rId36"/>
    <p:sldId id="2147475513" r:id="rId37"/>
    <p:sldId id="2147475523" r:id="rId38"/>
    <p:sldId id="2147475511" r:id="rId39"/>
    <p:sldId id="2147475514" r:id="rId40"/>
  </p:sldIdLst>
  <p:sldSz cx="12195175" cy="6859588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5443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08877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331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1775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721940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3266328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810716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4355104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resentation" id="{F602E15D-AD86-4503-BBCE-7DFEE66A8458}">
          <p14:sldIdLst>
            <p14:sldId id="300"/>
            <p14:sldId id="376"/>
            <p14:sldId id="2147475515"/>
            <p14:sldId id="2147475507"/>
            <p14:sldId id="2147475490"/>
            <p14:sldId id="2147475497"/>
            <p14:sldId id="2147475496"/>
            <p14:sldId id="2147475498"/>
            <p14:sldId id="2147475499"/>
            <p14:sldId id="2147475500"/>
            <p14:sldId id="2147475502"/>
            <p14:sldId id="2147475501"/>
            <p14:sldId id="2147475519"/>
            <p14:sldId id="2147475516"/>
            <p14:sldId id="2147475491"/>
            <p14:sldId id="2147475494"/>
            <p14:sldId id="2147475486"/>
            <p14:sldId id="2147475525"/>
            <p14:sldId id="372"/>
            <p14:sldId id="2147475504"/>
            <p14:sldId id="2147475518"/>
            <p14:sldId id="2147475508"/>
            <p14:sldId id="2147475493"/>
            <p14:sldId id="2147475489"/>
            <p14:sldId id="2147475488"/>
            <p14:sldId id="2147475517"/>
            <p14:sldId id="2147475505"/>
            <p14:sldId id="371"/>
            <p14:sldId id="2147475492"/>
            <p14:sldId id="2147475526"/>
            <p14:sldId id="2147475510"/>
            <p14:sldId id="2147475506"/>
            <p14:sldId id="2147475512"/>
            <p14:sldId id="2147475513"/>
            <p14:sldId id="2147475523"/>
            <p14:sldId id="2147475511"/>
            <p14:sldId id="2147475514"/>
          </p14:sldIdLst>
        </p14:section>
        <p14:section name="Cover Slides Options" id="{7128E5D0-BFAF-7149-89D8-7647C329B95C}">
          <p14:sldIdLst/>
        </p14:section>
        <p14:section name="Index Options" id="{CC6BD75C-46DE-414E-9356-BD1C25571834}">
          <p14:sldIdLst/>
        </p14:section>
        <p14:section name="Section Divider Options" id="{2A3542D8-FD67-4EC5-BC45-C7B9DA95FF31}">
          <p14:sldIdLst/>
        </p14:section>
        <p14:section name="Content Slides" id="{0B134C03-F94D-2247-BE24-8C7147BC5341}">
          <p14:sldIdLst/>
        </p14:section>
        <p14:section name="Data Visualization" id="{401C19E5-A16E-B74B-8420-D3C1ED7C23B9}">
          <p14:sldIdLst/>
        </p14:section>
        <p14:section name="Graphic Libraries" id="{06754E1E-1A8E-9941-9121-C1CA9D39FC1A}">
          <p14:sldIdLst/>
        </p14:section>
        <p14:section name="Sign-Off Slide" id="{2CDAE208-5F8A-4472-B1E7-4971D786819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orient="horz" pos="1328">
          <p15:clr>
            <a:srgbClr val="A4A3A4"/>
          </p15:clr>
        </p15:guide>
        <p15:guide id="4" orient="horz" pos="279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orient="horz" pos="857">
          <p15:clr>
            <a:srgbClr val="A4A3A4"/>
          </p15:clr>
        </p15:guide>
        <p15:guide id="7" orient="horz" pos="3385">
          <p15:clr>
            <a:srgbClr val="A4A3A4"/>
          </p15:clr>
        </p15:guide>
        <p15:guide id="8" pos="3841">
          <p15:clr>
            <a:srgbClr val="A4A3A4"/>
          </p15:clr>
        </p15:guide>
        <p15:guide id="9" pos="281">
          <p15:clr>
            <a:srgbClr val="A4A3A4"/>
          </p15:clr>
        </p15:guide>
        <p15:guide id="10" pos="3786">
          <p15:clr>
            <a:srgbClr val="A4A3A4"/>
          </p15:clr>
        </p15:guide>
        <p15:guide id="11" pos="3905">
          <p15:clr>
            <a:srgbClr val="A4A3A4"/>
          </p15:clr>
        </p15:guide>
        <p15:guide id="12" pos="7412">
          <p15:clr>
            <a:srgbClr val="A4A3A4"/>
          </p15:clr>
        </p15:guide>
        <p15:guide id="13" pos="1350">
          <p15:clr>
            <a:srgbClr val="A4A3A4"/>
          </p15:clr>
        </p15:guide>
        <p15:guide id="14" pos="1442">
          <p15:clr>
            <a:srgbClr val="A4A3A4"/>
          </p15:clr>
        </p15:guide>
        <p15:guide id="15" pos="2565">
          <p15:clr>
            <a:srgbClr val="A4A3A4"/>
          </p15:clr>
        </p15:guide>
        <p15:guide id="16" pos="2707">
          <p15:clr>
            <a:srgbClr val="A4A3A4"/>
          </p15:clr>
        </p15:guide>
        <p15:guide id="17" pos="5032">
          <p15:clr>
            <a:srgbClr val="A4A3A4"/>
          </p15:clr>
        </p15:guide>
        <p15:guide id="18" pos="5156">
          <p15:clr>
            <a:srgbClr val="A4A3A4"/>
          </p15:clr>
        </p15:guide>
        <p15:guide id="19" pos="6251">
          <p15:clr>
            <a:srgbClr val="A4A3A4"/>
          </p15:clr>
        </p15:guide>
        <p15:guide id="20" pos="6340">
          <p15:clr>
            <a:srgbClr val="A4A3A4"/>
          </p15:clr>
        </p15:guide>
        <p15:guide id="21" pos="2793">
          <p15:clr>
            <a:srgbClr val="A4A3A4"/>
          </p15:clr>
        </p15:guide>
        <p15:guide id="22" pos="61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6F2"/>
    <a:srgbClr val="225B45"/>
    <a:srgbClr val="A3E2CC"/>
    <a:srgbClr val="6E79CC"/>
    <a:srgbClr val="9CE377"/>
    <a:srgbClr val="7CD5F1"/>
    <a:srgbClr val="F46BAC"/>
    <a:srgbClr val="64C5C9"/>
    <a:srgbClr val="67D0AB"/>
    <a:srgbClr val="F8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24D12A-C5DF-0942-8633-0E941352C113}" v="4" dt="2023-04-27T06:49:58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633"/>
    <p:restoredTop sz="94694"/>
  </p:normalViewPr>
  <p:slideViewPr>
    <p:cSldViewPr snapToGrid="0">
      <p:cViewPr varScale="1">
        <p:scale>
          <a:sx n="77" d="100"/>
          <a:sy n="77" d="100"/>
        </p:scale>
        <p:origin x="1013" y="-120"/>
      </p:cViewPr>
      <p:guideLst>
        <p:guide orient="horz" pos="2160"/>
        <p:guide orient="horz" pos="3884"/>
        <p:guide orient="horz" pos="1328"/>
        <p:guide orient="horz" pos="279"/>
        <p:guide orient="horz" pos="3974"/>
        <p:guide orient="horz" pos="857"/>
        <p:guide orient="horz" pos="3385"/>
        <p:guide pos="3841"/>
        <p:guide pos="281"/>
        <p:guide pos="3786"/>
        <p:guide pos="3905"/>
        <p:guide pos="7412"/>
        <p:guide pos="1350"/>
        <p:guide pos="1442"/>
        <p:guide pos="2565"/>
        <p:guide pos="2707"/>
        <p:guide pos="5032"/>
        <p:guide pos="5156"/>
        <p:guide pos="6251"/>
        <p:guide pos="6340"/>
        <p:guide pos="2793"/>
        <p:guide pos="610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a VARRO" userId="8870fed0-1d66-4055-83c4-9894ae4be991" providerId="ADAL" clId="{2724D12A-C5DF-0942-8633-0E941352C113}"/>
    <pc:docChg chg="undo custSel modSld addMainMaster delMainMaster modMainMaster">
      <pc:chgData name="Joanna VARRO" userId="8870fed0-1d66-4055-83c4-9894ae4be991" providerId="ADAL" clId="{2724D12A-C5DF-0942-8633-0E941352C113}" dt="2023-04-27T06:49:58.839" v="6" actId="1076"/>
      <pc:docMkLst>
        <pc:docMk/>
      </pc:docMkLst>
      <pc:sldChg chg="modSp">
        <pc:chgData name="Joanna VARRO" userId="8870fed0-1d66-4055-83c4-9894ae4be991" providerId="ADAL" clId="{2724D12A-C5DF-0942-8633-0E941352C113}" dt="2023-04-27T06:49:58.839" v="6" actId="1076"/>
        <pc:sldMkLst>
          <pc:docMk/>
          <pc:sldMk cId="0" sldId="276"/>
        </pc:sldMkLst>
        <pc:spChg chg="mod">
          <ac:chgData name="Joanna VARRO" userId="8870fed0-1d66-4055-83c4-9894ae4be991" providerId="ADAL" clId="{2724D12A-C5DF-0942-8633-0E941352C113}" dt="2023-04-27T06:49:58.839" v="6" actId="1076"/>
          <ac:spMkLst>
            <pc:docMk/>
            <pc:sldMk cId="0" sldId="276"/>
            <ac:spMk id="2" creationId="{00000000-0000-0000-0000-000000000000}"/>
          </ac:spMkLst>
        </pc:spChg>
        <pc:spChg chg="mod">
          <ac:chgData name="Joanna VARRO" userId="8870fed0-1d66-4055-83c4-9894ae4be991" providerId="ADAL" clId="{2724D12A-C5DF-0942-8633-0E941352C113}" dt="2023-04-27T06:49:58.839" v="6" actId="1076"/>
          <ac:spMkLst>
            <pc:docMk/>
            <pc:sldMk cId="0" sldId="276"/>
            <ac:spMk id="3" creationId="{00000000-0000-0000-0000-000000000000}"/>
          </ac:spMkLst>
        </pc:spChg>
      </pc:sldChg>
      <pc:sldMasterChg chg="modSldLayout">
        <pc:chgData name="Joanna VARRO" userId="8870fed0-1d66-4055-83c4-9894ae4be991" providerId="ADAL" clId="{2724D12A-C5DF-0942-8633-0E941352C113}" dt="2023-04-27T06:49:45.102" v="5" actId="1076"/>
        <pc:sldMasterMkLst>
          <pc:docMk/>
          <pc:sldMasterMk cId="0" sldId="2147483648"/>
        </pc:sldMasterMkLst>
        <pc:sldLayoutChg chg="modSp mod">
          <pc:chgData name="Joanna VARRO" userId="8870fed0-1d66-4055-83c4-9894ae4be991" providerId="ADAL" clId="{2724D12A-C5DF-0942-8633-0E941352C113}" dt="2023-04-27T06:49:45.102" v="5" actId="1076"/>
          <pc:sldLayoutMkLst>
            <pc:docMk/>
            <pc:sldMasterMk cId="0" sldId="2147483648"/>
            <pc:sldLayoutMk cId="223243506" sldId="2147483702"/>
          </pc:sldLayoutMkLst>
          <pc:spChg chg="mod">
            <ac:chgData name="Joanna VARRO" userId="8870fed0-1d66-4055-83c4-9894ae4be991" providerId="ADAL" clId="{2724D12A-C5DF-0942-8633-0E941352C113}" dt="2023-04-27T06:49:45.102" v="5" actId="1076"/>
            <ac:spMkLst>
              <pc:docMk/>
              <pc:sldMasterMk cId="0" sldId="2147483648"/>
              <pc:sldLayoutMk cId="223243506" sldId="2147483702"/>
              <ac:spMk id="13" creationId="{00000000-0000-0000-0000-000000000000}"/>
            </ac:spMkLst>
          </pc:spChg>
          <pc:picChg chg="mod">
            <ac:chgData name="Joanna VARRO" userId="8870fed0-1d66-4055-83c4-9894ae4be991" providerId="ADAL" clId="{2724D12A-C5DF-0942-8633-0E941352C113}" dt="2023-04-27T06:49:28.937" v="2" actId="1076"/>
            <ac:picMkLst>
              <pc:docMk/>
              <pc:sldMasterMk cId="0" sldId="2147483648"/>
              <pc:sldLayoutMk cId="223243506" sldId="2147483702"/>
              <ac:picMk id="4" creationId="{865686CF-18D7-AD5E-1E77-F7D60C38999A}"/>
            </ac:picMkLst>
          </pc:picChg>
        </pc:sldLayoutChg>
      </pc:sldMasterChg>
      <pc:sldMasterChg chg="new del mod addSldLayout delSldLayout">
        <pc:chgData name="Joanna VARRO" userId="8870fed0-1d66-4055-83c4-9894ae4be991" providerId="ADAL" clId="{2724D12A-C5DF-0942-8633-0E941352C113}" dt="2023-04-27T06:49:31.747" v="4" actId="6938"/>
        <pc:sldMasterMkLst>
          <pc:docMk/>
          <pc:sldMasterMk cId="2638335429" sldId="2147483710"/>
        </pc:sldMasterMkLst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3136661347" sldId="2147483711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2026295540" sldId="2147483712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1626306520" sldId="2147483713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811724564" sldId="2147483714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1246822329" sldId="2147483715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24239706" sldId="2147483716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3583860287" sldId="2147483717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809597667" sldId="2147483718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1543254485" sldId="2147483719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2863261521" sldId="2147483720"/>
          </pc:sldLayoutMkLst>
        </pc:sldLayoutChg>
        <pc:sldLayoutChg chg="new del replId">
          <pc:chgData name="Joanna VARRO" userId="8870fed0-1d66-4055-83c4-9894ae4be991" providerId="ADAL" clId="{2724D12A-C5DF-0942-8633-0E941352C113}" dt="2023-04-27T06:49:31.747" v="4" actId="6938"/>
          <pc:sldLayoutMkLst>
            <pc:docMk/>
            <pc:sldMasterMk cId="2638335429" sldId="2147483710"/>
            <pc:sldLayoutMk cId="3286193079" sldId="214748372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8" tIns="47774" rIns="95548" bIns="4777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8" tIns="47774" rIns="95548" bIns="4777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8" tIns="47774" rIns="95548" bIns="477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8" tIns="47774" rIns="95548" bIns="4777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5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48" tIns="47774" rIns="95548" bIns="4777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3FF3E95B-C48D-478D-A824-A78C3A9484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560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207926" indent="-207926" algn="l" rtl="0" fontAlgn="base">
      <a:spcBef>
        <a:spcPct val="30000"/>
      </a:spcBef>
      <a:spcAft>
        <a:spcPct val="0"/>
      </a:spcAft>
      <a:buFont typeface="Arial" pitchFamily="34" charset="0"/>
      <a:buChar char="•"/>
      <a:tabLst>
        <a:tab pos="2022553" algn="l"/>
      </a:tabLs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088776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633164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177552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F3E95B-C48D-478D-A824-A78C3A94844C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74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12839" y="3448559"/>
            <a:ext cx="6236876" cy="443198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32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10504" y="4383026"/>
            <a:ext cx="5022633" cy="236988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0792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282424" y="3019042"/>
            <a:ext cx="4551468" cy="886397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32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80088" y="4358216"/>
            <a:ext cx="4552723" cy="269304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12380" y="6198905"/>
            <a:ext cx="5212966" cy="2590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l" rtl="0" fontAlgn="base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</a:pPr>
            <a:r>
              <a:rPr lang="en-US" sz="800" b="0">
                <a:solidFill>
                  <a:schemeClr val="tx2"/>
                </a:solidFill>
                <a:latin typeface="Amalia Medium" pitchFamily="34" charset="0"/>
                <a:ea typeface="+mn-ea"/>
                <a:cs typeface="+mn-cs"/>
              </a:rPr>
              <a:t>Confidential and proprietary</a:t>
            </a:r>
          </a:p>
          <a:p>
            <a:pPr lvl="0" algn="l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Any use of this material without specific permission of </a:t>
            </a:r>
            <a:r>
              <a:rPr lang="en-US" sz="800" b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Raiffeisen</a:t>
            </a:r>
            <a:r>
              <a:rPr lang="en-US" sz="800" b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Bank is strictly prohibited.</a:t>
            </a:r>
            <a:endParaRPr lang="en-GB" sz="800" b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 userDrawn="1"/>
        </p:nvSpPr>
        <p:spPr>
          <a:xfrm>
            <a:off x="835702" y="1370722"/>
            <a:ext cx="2881080" cy="4116430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 userDrawn="1"/>
        </p:nvSpPr>
        <p:spPr>
          <a:xfrm flipH="1">
            <a:off x="9162660" y="1037943"/>
            <a:ext cx="1627573" cy="2325438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BlackLogo.png">
            <a:extLst>
              <a:ext uri="{FF2B5EF4-FFF2-40B4-BE49-F238E27FC236}">
                <a16:creationId xmlns:a16="http://schemas.microsoft.com/office/drawing/2014/main" id="{869DBAC2-5478-F694-E417-59154DEAC3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4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4E4B868-0131-AEB9-0D59-6EE382F93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-1" y="0"/>
            <a:ext cx="12195178" cy="6859588"/>
          </a:xfrm>
          <a:custGeom>
            <a:avLst/>
            <a:gdLst>
              <a:gd name="connsiteX0" fmla="*/ 12195175 w 12195178"/>
              <a:gd name="connsiteY0" fmla="*/ 6857391 h 6859588"/>
              <a:gd name="connsiteX1" fmla="*/ 12195178 w 12195178"/>
              <a:gd name="connsiteY1" fmla="*/ 6859588 h 6859588"/>
              <a:gd name="connsiteX2" fmla="*/ 12195175 w 12195178"/>
              <a:gd name="connsiteY2" fmla="*/ 6859588 h 6859588"/>
              <a:gd name="connsiteX3" fmla="*/ 0 w 12195178"/>
              <a:gd name="connsiteY3" fmla="*/ 0 h 6859588"/>
              <a:gd name="connsiteX4" fmla="*/ 12195175 w 12195178"/>
              <a:gd name="connsiteY4" fmla="*/ 0 h 6859588"/>
              <a:gd name="connsiteX5" fmla="*/ 12195175 w 12195178"/>
              <a:gd name="connsiteY5" fmla="*/ 6857391 h 6859588"/>
              <a:gd name="connsiteX6" fmla="*/ 12192340 w 12195178"/>
              <a:gd name="connsiteY6" fmla="*/ 4840917 h 6859588"/>
              <a:gd name="connsiteX7" fmla="*/ 11898506 w 12195178"/>
              <a:gd name="connsiteY7" fmla="*/ 4545015 h 6859588"/>
              <a:gd name="connsiteX8" fmla="*/ 11651193 w 12195178"/>
              <a:gd name="connsiteY8" fmla="*/ 4414806 h 6859588"/>
              <a:gd name="connsiteX9" fmla="*/ 1656 w 12195178"/>
              <a:gd name="connsiteY9" fmla="*/ 4420070 h 6859588"/>
              <a:gd name="connsiteX10" fmla="*/ 0 w 12195178"/>
              <a:gd name="connsiteY10" fmla="*/ 685958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178" h="6859588">
                <a:moveTo>
                  <a:pt x="12195175" y="6857391"/>
                </a:moveTo>
                <a:lnTo>
                  <a:pt x="12195178" y="6859588"/>
                </a:lnTo>
                <a:lnTo>
                  <a:pt x="12195175" y="6859588"/>
                </a:lnTo>
                <a:close/>
                <a:moveTo>
                  <a:pt x="0" y="0"/>
                </a:moveTo>
                <a:lnTo>
                  <a:pt x="12195175" y="0"/>
                </a:lnTo>
                <a:lnTo>
                  <a:pt x="12195175" y="6857391"/>
                </a:lnTo>
                <a:lnTo>
                  <a:pt x="12192340" y="4840917"/>
                </a:lnTo>
                <a:lnTo>
                  <a:pt x="11898506" y="4545015"/>
                </a:lnTo>
                <a:cubicBezTo>
                  <a:pt x="11801963" y="4444425"/>
                  <a:pt x="11762948" y="4423768"/>
                  <a:pt x="11651193" y="4414806"/>
                </a:cubicBezTo>
                <a:cubicBezTo>
                  <a:pt x="11353048" y="4416581"/>
                  <a:pt x="299801" y="4418295"/>
                  <a:pt x="1656" y="4420070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9" name="Freeform 8"/>
          <p:cNvSpPr/>
          <p:nvPr userDrawn="1"/>
        </p:nvSpPr>
        <p:spPr>
          <a:xfrm rot="16200000">
            <a:off x="4875195" y="-460392"/>
            <a:ext cx="2444782" cy="1219517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4782" h="12195178">
                <a:moveTo>
                  <a:pt x="0" y="12195178"/>
                </a:moveTo>
                <a:lnTo>
                  <a:pt x="2018671" y="12192340"/>
                </a:lnTo>
                <a:lnTo>
                  <a:pt x="2314573" y="11898506"/>
                </a:lnTo>
                <a:cubicBezTo>
                  <a:pt x="2415163" y="11801963"/>
                  <a:pt x="2435820" y="11762948"/>
                  <a:pt x="2444782" y="11651193"/>
                </a:cubicBezTo>
                <a:cubicBezTo>
                  <a:pt x="2443007" y="11353048"/>
                  <a:pt x="2441293" y="299801"/>
                  <a:pt x="2439518" y="1656"/>
                </a:cubicBezTo>
                <a:lnTo>
                  <a:pt x="0" y="0"/>
                </a:lnTo>
                <a:lnTo>
                  <a:pt x="0" y="1219517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107272" y="5125196"/>
            <a:ext cx="6816191" cy="360099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26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07272" y="5875994"/>
            <a:ext cx="6816191" cy="20313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71742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insert a background 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Right click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the background area (being careful not to click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on any text boxes) </a:t>
            </a:r>
          </a:p>
          <a:p>
            <a:r>
              <a:rPr lang="en-US" sz="1400">
                <a:solidFill>
                  <a:schemeClr val="tx2"/>
                </a:solidFill>
                <a:latin typeface="+mn-lt"/>
              </a:rPr>
              <a:t>A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menu will pop up. From is select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Format background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this will launch a window.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With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Fill tab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selected, click on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Picture or texture fill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then click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Insert from: (select) File… button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Make sure all Offsets are set to 0%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="1" baseline="0">
                <a:solidFill>
                  <a:schemeClr val="tx2"/>
                </a:solidFill>
                <a:latin typeface="+mn-lt"/>
              </a:rPr>
              <a:t>NOTE: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The image needs to be the same size as the whole slide (W 33.87cm x H 19.05cm)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if it is not it will distort.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You can bring the image into PowerPoint and crop it to size then save out as a PNG or JPEG if it is not already the correct size.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Freeform 6"/>
          <p:cNvSpPr/>
          <p:nvPr userDrawn="1"/>
        </p:nvSpPr>
        <p:spPr>
          <a:xfrm>
            <a:off x="10758248" y="4982389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7C09A-DB90-84BC-C007-97FF5C5DDC37}"/>
              </a:ext>
            </a:extLst>
          </p:cNvPr>
          <p:cNvSpPr txBox="1"/>
          <p:nvPr userDrawn="1"/>
        </p:nvSpPr>
        <p:spPr>
          <a:xfrm>
            <a:off x="0" y="-29069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change the picture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Double click on the existing image.</a:t>
            </a:r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The picture format tab will open. You will then see a small icon of an image with an arrow.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Click on the icon and select the image you would like to use.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Once the image has changed, double click on the new image and click on the crop icon to crop the image. You can crop/ move the image around as required.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Picture 3" descr="BlackLogo.png">
            <a:extLst>
              <a:ext uri="{FF2B5EF4-FFF2-40B4-BE49-F238E27FC236}">
                <a16:creationId xmlns:a16="http://schemas.microsoft.com/office/drawing/2014/main" id="{865686CF-18D7-AD5E-1E77-F7D60C3899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6947" y="5108559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ntents">
    <p:bg>
      <p:bgPr>
        <a:solidFill>
          <a:srgbClr val="F8F6F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0" y="0"/>
            <a:ext cx="4071938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233540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925826 w 5997764"/>
              <a:gd name="connsiteY5" fmla="*/ 0 h 6861328"/>
              <a:gd name="connsiteX6" fmla="*/ 0 w 5997764"/>
              <a:gd name="connsiteY6" fmla="*/ 6859588 h 6861328"/>
              <a:gd name="connsiteX0" fmla="*/ 0 w 4071938"/>
              <a:gd name="connsiteY0" fmla="*/ 6859588 h 6861328"/>
              <a:gd name="connsiteX1" fmla="*/ 3649751 w 4071938"/>
              <a:gd name="connsiteY1" fmla="*/ 6861328 h 6861328"/>
              <a:gd name="connsiteX2" fmla="*/ 3961206 w 4071938"/>
              <a:gd name="connsiteY2" fmla="*/ 6547210 h 6861328"/>
              <a:gd name="connsiteX3" fmla="*/ 4067687 w 4071938"/>
              <a:gd name="connsiteY3" fmla="*/ 6344898 h 6861328"/>
              <a:gd name="connsiteX4" fmla="*/ 4070163 w 4071938"/>
              <a:gd name="connsiteY4" fmla="*/ 0 h 6861328"/>
              <a:gd name="connsiteX5" fmla="*/ 0 w 4071938"/>
              <a:gd name="connsiteY5" fmla="*/ 0 h 6861328"/>
              <a:gd name="connsiteX6" fmla="*/ 0 w 4071938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938" h="6861328">
                <a:moveTo>
                  <a:pt x="0" y="6859588"/>
                </a:moveTo>
                <a:lnTo>
                  <a:pt x="3649751" y="6861328"/>
                </a:lnTo>
                <a:lnTo>
                  <a:pt x="3961206" y="6547210"/>
                </a:lnTo>
                <a:cubicBezTo>
                  <a:pt x="4028146" y="6480608"/>
                  <a:pt x="4067626" y="6394128"/>
                  <a:pt x="4067687" y="6344898"/>
                </a:cubicBezTo>
                <a:cubicBezTo>
                  <a:pt x="4065912" y="6046753"/>
                  <a:pt x="4071938" y="298145"/>
                  <a:pt x="4070163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433887" y="2493690"/>
            <a:ext cx="7332663" cy="3465785"/>
          </a:xfrm>
        </p:spPr>
        <p:txBody>
          <a:bodyPr numCol="2" spcCol="144000"/>
          <a:lstStyle>
            <a:lvl1pPr marL="406400" indent="-406400">
              <a:spcBef>
                <a:spcPts val="2100"/>
              </a:spcBef>
              <a:spcAft>
                <a:spcPts val="0"/>
              </a:spcAft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579438" indent="-179388">
              <a:spcBef>
                <a:spcPts val="400"/>
              </a:spcBef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39440" y="2144924"/>
            <a:ext cx="1944216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chemeClr val="tx2"/>
                </a:solidFill>
                <a:latin typeface="+mn-lt"/>
              </a:rPr>
              <a:t>Presentation </a:t>
            </a:r>
          </a:p>
          <a:p>
            <a:pPr>
              <a:lnSpc>
                <a:spcPct val="90000"/>
              </a:lnSpc>
            </a:pPr>
            <a:r>
              <a:rPr lang="en-US" sz="2600" b="1">
                <a:solidFill>
                  <a:schemeClr val="tx2"/>
                </a:solidFill>
                <a:latin typeface="+mn-lt"/>
              </a:rPr>
              <a:t>Contents</a:t>
            </a:r>
            <a:endParaRPr lang="en-GB" sz="2600" b="1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7D21CF0-F63A-C66A-F3EC-27343715C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sp>
        <p:nvSpPr>
          <p:cNvPr id="5" name="Slide Number Placeholder 109">
            <a:extLst>
              <a:ext uri="{FF2B5EF4-FFF2-40B4-BE49-F238E27FC236}">
                <a16:creationId xmlns:a16="http://schemas.microsoft.com/office/drawing/2014/main" id="{162F2703-C290-8CD5-AEF8-49FD6D2BFFA8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BlackLogo.png">
            <a:extLst>
              <a:ext uri="{FF2B5EF4-FFF2-40B4-BE49-F238E27FC236}">
                <a16:creationId xmlns:a16="http://schemas.microsoft.com/office/drawing/2014/main" id="{60C7FFFC-EAC3-F576-6E9A-058124107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4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only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C17A7ACC-E4FD-979E-11CA-11CFECF3CBF1}"/>
              </a:ext>
            </a:extLst>
          </p:cNvPr>
          <p:cNvSpPr/>
          <p:nvPr userDrawn="1"/>
        </p:nvSpPr>
        <p:spPr>
          <a:xfrm>
            <a:off x="1" y="0"/>
            <a:ext cx="11617627" cy="6859588"/>
          </a:xfrm>
          <a:custGeom>
            <a:avLst/>
            <a:gdLst>
              <a:gd name="connsiteX0" fmla="*/ 0 w 11617627"/>
              <a:gd name="connsiteY0" fmla="*/ 0 h 6859588"/>
              <a:gd name="connsiteX1" fmla="*/ 11617390 w 11617627"/>
              <a:gd name="connsiteY1" fmla="*/ 0 h 6859588"/>
              <a:gd name="connsiteX2" fmla="*/ 11617436 w 11617627"/>
              <a:gd name="connsiteY2" fmla="*/ 17155 h 6859588"/>
              <a:gd name="connsiteX3" fmla="*/ 11614749 w 11617627"/>
              <a:gd name="connsiteY3" fmla="*/ 6341288 h 6859588"/>
              <a:gd name="connsiteX4" fmla="*/ 11505529 w 11617627"/>
              <a:gd name="connsiteY4" fmla="*/ 6544332 h 6859588"/>
              <a:gd name="connsiteX5" fmla="*/ 11186064 w 11617627"/>
              <a:gd name="connsiteY5" fmla="*/ 6859588 h 6859588"/>
              <a:gd name="connsiteX6" fmla="*/ 11185804 w 11617627"/>
              <a:gd name="connsiteY6" fmla="*/ 6859588 h 6859588"/>
              <a:gd name="connsiteX7" fmla="*/ 0 w 11617627"/>
              <a:gd name="connsiteY7" fmla="*/ 685958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17627" h="6859588">
                <a:moveTo>
                  <a:pt x="0" y="0"/>
                </a:moveTo>
                <a:lnTo>
                  <a:pt x="11617390" y="0"/>
                </a:lnTo>
                <a:lnTo>
                  <a:pt x="11617436" y="17155"/>
                </a:lnTo>
                <a:cubicBezTo>
                  <a:pt x="11618731" y="627883"/>
                  <a:pt x="11612985" y="6051414"/>
                  <a:pt x="11614749" y="6341288"/>
                </a:cubicBezTo>
                <a:cubicBezTo>
                  <a:pt x="11614686" y="6390696"/>
                  <a:pt x="11574191" y="6477489"/>
                  <a:pt x="11505529" y="6544332"/>
                </a:cubicBezTo>
                <a:lnTo>
                  <a:pt x="11186064" y="6859588"/>
                </a:lnTo>
                <a:lnTo>
                  <a:pt x="11185804" y="6859588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439CD316-0FF6-7187-BF0B-45DE8097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07" y="2131348"/>
            <a:ext cx="5599881" cy="400110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DEDAC1-98C8-9EB2-213C-E421CB6C6A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207" y="2637706"/>
            <a:ext cx="5599881" cy="42101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69AA4C6-859A-08A7-A3C4-7F743F568559}"/>
              </a:ext>
            </a:extLst>
          </p:cNvPr>
          <p:cNvSpPr/>
          <p:nvPr userDrawn="1"/>
        </p:nvSpPr>
        <p:spPr>
          <a:xfrm>
            <a:off x="9121923" y="3573810"/>
            <a:ext cx="1884539" cy="2692584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DE07B2F-C44B-BAD5-4658-E7136333DF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pic>
        <p:nvPicPr>
          <p:cNvPr id="3" name="Picture 2" descr="BlackLogo.png">
            <a:extLst>
              <a:ext uri="{FF2B5EF4-FFF2-40B4-BE49-F238E27FC236}">
                <a16:creationId xmlns:a16="http://schemas.microsoft.com/office/drawing/2014/main" id="{CA64BC7F-FB00-C33A-1EF3-08D235F03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4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image and text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5BDA9E-8D4E-E363-4185-FFA05C2093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-1740"/>
            <a:ext cx="12195175" cy="6861328"/>
          </a:xfrm>
          <a:custGeom>
            <a:avLst/>
            <a:gdLst>
              <a:gd name="connsiteX0" fmla="*/ 0 w 12195175"/>
              <a:gd name="connsiteY0" fmla="*/ 6859588 h 6861328"/>
              <a:gd name="connsiteX1" fmla="*/ 5575577 w 12195175"/>
              <a:gd name="connsiteY1" fmla="*/ 6861328 h 6861328"/>
              <a:gd name="connsiteX2" fmla="*/ 0 w 12195175"/>
              <a:gd name="connsiteY2" fmla="*/ 6861328 h 6861328"/>
              <a:gd name="connsiteX3" fmla="*/ 5995997 w 12195175"/>
              <a:gd name="connsiteY3" fmla="*/ 1740 h 6861328"/>
              <a:gd name="connsiteX4" fmla="*/ 12195175 w 12195175"/>
              <a:gd name="connsiteY4" fmla="*/ 1740 h 6861328"/>
              <a:gd name="connsiteX5" fmla="*/ 12195175 w 12195175"/>
              <a:gd name="connsiteY5" fmla="*/ 6861328 h 6861328"/>
              <a:gd name="connsiteX6" fmla="*/ 5575577 w 12195175"/>
              <a:gd name="connsiteY6" fmla="*/ 6861328 h 6861328"/>
              <a:gd name="connsiteX7" fmla="*/ 5887033 w 12195175"/>
              <a:gd name="connsiteY7" fmla="*/ 6547210 h 6861328"/>
              <a:gd name="connsiteX8" fmla="*/ 5993513 w 12195175"/>
              <a:gd name="connsiteY8" fmla="*/ 6344898 h 6861328"/>
              <a:gd name="connsiteX9" fmla="*/ 5996067 w 12195175"/>
              <a:gd name="connsiteY9" fmla="*/ 17926 h 6861328"/>
              <a:gd name="connsiteX10" fmla="*/ 0 w 12195175"/>
              <a:gd name="connsiteY10" fmla="*/ 1740 h 6861328"/>
              <a:gd name="connsiteX11" fmla="*/ 1 w 12195175"/>
              <a:gd name="connsiteY11" fmla="*/ 1740 h 6861328"/>
              <a:gd name="connsiteX12" fmla="*/ 0 w 12195175"/>
              <a:gd name="connsiteY12" fmla="*/ 6859588 h 6861328"/>
              <a:gd name="connsiteX13" fmla="*/ 1 w 12195175"/>
              <a:gd name="connsiteY13" fmla="*/ 0 h 6861328"/>
              <a:gd name="connsiteX14" fmla="*/ 5995989 w 12195175"/>
              <a:gd name="connsiteY14" fmla="*/ 0 h 6861328"/>
              <a:gd name="connsiteX15" fmla="*/ 5995997 w 12195175"/>
              <a:gd name="connsiteY15" fmla="*/ 1740 h 6861328"/>
              <a:gd name="connsiteX16" fmla="*/ 1 w 12195175"/>
              <a:gd name="connsiteY16" fmla="*/ 1740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5175" h="6861328">
                <a:moveTo>
                  <a:pt x="0" y="6859588"/>
                </a:moveTo>
                <a:lnTo>
                  <a:pt x="5575577" y="6861328"/>
                </a:lnTo>
                <a:lnTo>
                  <a:pt x="0" y="6861328"/>
                </a:lnTo>
                <a:close/>
                <a:moveTo>
                  <a:pt x="5995997" y="1740"/>
                </a:moveTo>
                <a:lnTo>
                  <a:pt x="12195175" y="1740"/>
                </a:lnTo>
                <a:lnTo>
                  <a:pt x="12195175" y="6861328"/>
                </a:lnTo>
                <a:lnTo>
                  <a:pt x="5575577" y="6861328"/>
                </a:lnTo>
                <a:lnTo>
                  <a:pt x="5887033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66" y="6051412"/>
                  <a:pt x="5997578" y="476458"/>
                  <a:pt x="5996067" y="17926"/>
                </a:cubicBezTo>
                <a:close/>
                <a:moveTo>
                  <a:pt x="0" y="1740"/>
                </a:moveTo>
                <a:lnTo>
                  <a:pt x="1" y="1740"/>
                </a:lnTo>
                <a:lnTo>
                  <a:pt x="0" y="6859588"/>
                </a:lnTo>
                <a:close/>
                <a:moveTo>
                  <a:pt x="1" y="0"/>
                </a:moveTo>
                <a:lnTo>
                  <a:pt x="5995989" y="0"/>
                </a:lnTo>
                <a:lnTo>
                  <a:pt x="5995997" y="1740"/>
                </a:lnTo>
                <a:lnTo>
                  <a:pt x="1" y="174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7" name="Freeform 16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Freeform 18"/>
          <p:cNvSpPr/>
          <p:nvPr userDrawn="1"/>
        </p:nvSpPr>
        <p:spPr>
          <a:xfrm>
            <a:off x="10758248" y="4982389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F59D11B6-8D02-65E4-693A-CE1C2210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2664129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C65AA19-5AD0-A7B5-4B6E-E81079B28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3573810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C33C9D-4D5F-1569-DFE6-24CCF92461E0}"/>
              </a:ext>
            </a:extLst>
          </p:cNvPr>
          <p:cNvSpPr txBox="1"/>
          <p:nvPr userDrawn="1"/>
        </p:nvSpPr>
        <p:spPr>
          <a:xfrm>
            <a:off x="0" y="7678266"/>
            <a:ext cx="12195175" cy="410445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637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insert a background 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Right click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the background area (being careful not to click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on any text boxes) </a:t>
            </a:r>
          </a:p>
          <a:p>
            <a:r>
              <a:rPr lang="en-US" sz="1400">
                <a:solidFill>
                  <a:schemeClr val="tx2"/>
                </a:solidFill>
                <a:latin typeface="+mn-lt"/>
              </a:rPr>
              <a:t>A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menu will pop up. From is select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Format background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this will launch a window.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With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Fill tab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selected, click on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Picture or texture fill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then click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Insert from: (select) File… button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Make sure all Offsets are set to 0%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="1" baseline="0">
                <a:solidFill>
                  <a:schemeClr val="tx2"/>
                </a:solidFill>
                <a:latin typeface="+mn-lt"/>
              </a:rPr>
              <a:t>NOTE: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The image needs to be the same size as the whole slide (W 33.87cm x H 19.05cm)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if it is not it will distort.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You can bring the image into PowerPoint and crop it to size then save out as a PNG or JPEG if it is not already the correct size.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44B3F0-89DD-9C3D-FBD8-0AF34C274EF1}"/>
              </a:ext>
            </a:extLst>
          </p:cNvPr>
          <p:cNvSpPr txBox="1"/>
          <p:nvPr userDrawn="1"/>
        </p:nvSpPr>
        <p:spPr>
          <a:xfrm>
            <a:off x="0" y="-29069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change the picture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Double click on the existing image.</a:t>
            </a:r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The picture format tab will open. You will then see a small icon of an image with an arrow.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Click on the icon and select the image you would like to use.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Once the image has changed, double click on the new image and click on the crop icon to crop the image. You can crop/ move the image around as required.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49831-1A3F-124E-3A4A-6F01002D3B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D973B922-E0FF-2743-3EAC-E58B5EEA09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96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_Off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267181" y="3448559"/>
            <a:ext cx="5660812" cy="443198"/>
          </a:xfrm>
        </p:spPr>
        <p:txBody>
          <a:bodyPr wrap="square" anchor="b">
            <a:spAutoFit/>
          </a:bodyPr>
          <a:lstStyle>
            <a:lvl1pPr algn="ctr">
              <a:lnSpc>
                <a:spcPct val="90000"/>
              </a:lnSpc>
              <a:defRPr sz="32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Thank you!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8DFB490-311A-151A-F6B0-BBC45E65BEBF}"/>
              </a:ext>
            </a:extLst>
          </p:cNvPr>
          <p:cNvSpPr/>
          <p:nvPr userDrawn="1"/>
        </p:nvSpPr>
        <p:spPr>
          <a:xfrm flipH="1">
            <a:off x="7989830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72933B2-1A60-AF63-01E1-DF0F92A02685}"/>
              </a:ext>
            </a:extLst>
          </p:cNvPr>
          <p:cNvSpPr/>
          <p:nvPr userDrawn="1"/>
        </p:nvSpPr>
        <p:spPr>
          <a:xfrm rot="10800000" flipH="1">
            <a:off x="2536830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A2B0B603-BF15-2B0E-86CA-114217CB8A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9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_Off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267181" y="3199260"/>
            <a:ext cx="5660812" cy="692497"/>
          </a:xfrm>
        </p:spPr>
        <p:txBody>
          <a:bodyPr wrap="square" anchor="b">
            <a:spAutoFit/>
          </a:bodyPr>
          <a:lstStyle>
            <a:lvl1pPr algn="ctr">
              <a:lnSpc>
                <a:spcPct val="90000"/>
              </a:lnSpc>
              <a:defRPr sz="50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Make it happen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8DFB490-311A-151A-F6B0-BBC45E65BEBF}"/>
              </a:ext>
            </a:extLst>
          </p:cNvPr>
          <p:cNvSpPr/>
          <p:nvPr userDrawn="1"/>
        </p:nvSpPr>
        <p:spPr>
          <a:xfrm flipH="1">
            <a:off x="9290205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72933B2-1A60-AF63-01E1-DF0F92A02685}"/>
              </a:ext>
            </a:extLst>
          </p:cNvPr>
          <p:cNvSpPr/>
          <p:nvPr userDrawn="1"/>
        </p:nvSpPr>
        <p:spPr>
          <a:xfrm rot="10800000" flipH="1">
            <a:off x="1236455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2">
            <a:extLst>
              <a:ext uri="{FF2B5EF4-FFF2-40B4-BE49-F238E27FC236}">
                <a16:creationId xmlns:a16="http://schemas.microsoft.com/office/drawing/2014/main" id="{0FDE86B1-5888-5407-16A9-2F5D7C22432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67181" y="2478190"/>
            <a:ext cx="56608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000" b="1" cap="none" spc="-3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5pPr>
            <a:lvl6pPr marL="544388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1633164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2177552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2000" b="0" kern="0" dirty="0">
                <a:latin typeface="+mj-lt"/>
              </a:rPr>
              <a:t>Let’s</a:t>
            </a:r>
          </a:p>
        </p:txBody>
      </p:sp>
      <p:pic>
        <p:nvPicPr>
          <p:cNvPr id="3" name="Picture 2" descr="BlackLogo.png">
            <a:extLst>
              <a:ext uri="{FF2B5EF4-FFF2-40B4-BE49-F238E27FC236}">
                <a16:creationId xmlns:a16="http://schemas.microsoft.com/office/drawing/2014/main" id="{9BE8CB6E-D62C-D7AD-9508-07D371A7B0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6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4191450-4540-5AF1-D406-13125579A40E}"/>
              </a:ext>
            </a:extLst>
          </p:cNvPr>
          <p:cNvSpPr/>
          <p:nvPr userDrawn="1"/>
        </p:nvSpPr>
        <p:spPr>
          <a:xfrm>
            <a:off x="1" y="0"/>
            <a:ext cx="11617627" cy="6859588"/>
          </a:xfrm>
          <a:custGeom>
            <a:avLst/>
            <a:gdLst>
              <a:gd name="connsiteX0" fmla="*/ 0 w 11617627"/>
              <a:gd name="connsiteY0" fmla="*/ 0 h 6859588"/>
              <a:gd name="connsiteX1" fmla="*/ 11617390 w 11617627"/>
              <a:gd name="connsiteY1" fmla="*/ 0 h 6859588"/>
              <a:gd name="connsiteX2" fmla="*/ 11617436 w 11617627"/>
              <a:gd name="connsiteY2" fmla="*/ 17155 h 6859588"/>
              <a:gd name="connsiteX3" fmla="*/ 11614749 w 11617627"/>
              <a:gd name="connsiteY3" fmla="*/ 6341288 h 6859588"/>
              <a:gd name="connsiteX4" fmla="*/ 11505529 w 11617627"/>
              <a:gd name="connsiteY4" fmla="*/ 6544332 h 6859588"/>
              <a:gd name="connsiteX5" fmla="*/ 11186064 w 11617627"/>
              <a:gd name="connsiteY5" fmla="*/ 6859588 h 6859588"/>
              <a:gd name="connsiteX6" fmla="*/ 11185804 w 11617627"/>
              <a:gd name="connsiteY6" fmla="*/ 6859588 h 6859588"/>
              <a:gd name="connsiteX7" fmla="*/ 0 w 11617627"/>
              <a:gd name="connsiteY7" fmla="*/ 685958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17627" h="6859588">
                <a:moveTo>
                  <a:pt x="0" y="0"/>
                </a:moveTo>
                <a:lnTo>
                  <a:pt x="11617390" y="0"/>
                </a:lnTo>
                <a:lnTo>
                  <a:pt x="11617436" y="17155"/>
                </a:lnTo>
                <a:cubicBezTo>
                  <a:pt x="11618731" y="627883"/>
                  <a:pt x="11612985" y="6051414"/>
                  <a:pt x="11614749" y="6341288"/>
                </a:cubicBezTo>
                <a:cubicBezTo>
                  <a:pt x="11614686" y="6390696"/>
                  <a:pt x="11574191" y="6477489"/>
                  <a:pt x="11505529" y="6544332"/>
                </a:cubicBezTo>
                <a:lnTo>
                  <a:pt x="11186064" y="6859588"/>
                </a:lnTo>
                <a:lnTo>
                  <a:pt x="11185804" y="6859588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24581" y="3064238"/>
            <a:ext cx="5599881" cy="400110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24581" y="3573810"/>
            <a:ext cx="5599881" cy="42101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Freeform 10"/>
          <p:cNvSpPr/>
          <p:nvPr userDrawn="1"/>
        </p:nvSpPr>
        <p:spPr>
          <a:xfrm>
            <a:off x="1050077" y="2660847"/>
            <a:ext cx="1075258" cy="1536306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 userDrawn="1"/>
        </p:nvSpPr>
        <p:spPr>
          <a:xfrm flipH="1">
            <a:off x="8510609" y="1375579"/>
            <a:ext cx="2871489" cy="4102724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60042-5358-D1DF-43A4-6B4898A6B2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pic>
        <p:nvPicPr>
          <p:cNvPr id="6" name="Picture 5" descr="BlackLogo.png">
            <a:extLst>
              <a:ext uri="{FF2B5EF4-FFF2-40B4-BE49-F238E27FC236}">
                <a16:creationId xmlns:a16="http://schemas.microsoft.com/office/drawing/2014/main" id="{F86350B1-575F-F8A0-3D8B-3A4F6164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9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and image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63A69F-3616-30D9-2351-A568CF1F8B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0"/>
            <a:ext cx="12195175" cy="6861328"/>
          </a:xfrm>
          <a:custGeom>
            <a:avLst/>
            <a:gdLst>
              <a:gd name="connsiteX0" fmla="*/ 4291 w 12195175"/>
              <a:gd name="connsiteY0" fmla="*/ 6859588 h 6861328"/>
              <a:gd name="connsiteX1" fmla="*/ 5581594 w 12195175"/>
              <a:gd name="connsiteY1" fmla="*/ 6859588 h 6861328"/>
              <a:gd name="connsiteX2" fmla="*/ 5579868 w 12195175"/>
              <a:gd name="connsiteY2" fmla="*/ 6861328 h 6861328"/>
              <a:gd name="connsiteX3" fmla="*/ 6000280 w 12195175"/>
              <a:gd name="connsiteY3" fmla="*/ 0 h 6861328"/>
              <a:gd name="connsiteX4" fmla="*/ 12195175 w 12195175"/>
              <a:gd name="connsiteY4" fmla="*/ 0 h 6861328"/>
              <a:gd name="connsiteX5" fmla="*/ 12195175 w 12195175"/>
              <a:gd name="connsiteY5" fmla="*/ 6859588 h 6861328"/>
              <a:gd name="connsiteX6" fmla="*/ 5581594 w 12195175"/>
              <a:gd name="connsiteY6" fmla="*/ 6859588 h 6861328"/>
              <a:gd name="connsiteX7" fmla="*/ 5891323 w 12195175"/>
              <a:gd name="connsiteY7" fmla="*/ 6547210 h 6861328"/>
              <a:gd name="connsiteX8" fmla="*/ 5997804 w 12195175"/>
              <a:gd name="connsiteY8" fmla="*/ 6344898 h 6861328"/>
              <a:gd name="connsiteX9" fmla="*/ 6000280 w 12195175"/>
              <a:gd name="connsiteY9" fmla="*/ 0 h 6861328"/>
              <a:gd name="connsiteX10" fmla="*/ 0 w 12195175"/>
              <a:gd name="connsiteY10" fmla="*/ 0 h 6861328"/>
              <a:gd name="connsiteX11" fmla="*/ 4292 w 12195175"/>
              <a:gd name="connsiteY11" fmla="*/ 0 h 6861328"/>
              <a:gd name="connsiteX12" fmla="*/ 4291 w 12195175"/>
              <a:gd name="connsiteY12" fmla="*/ 6859588 h 6861328"/>
              <a:gd name="connsiteX13" fmla="*/ 0 w 12195175"/>
              <a:gd name="connsiteY13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5175" h="6861328">
                <a:moveTo>
                  <a:pt x="4291" y="6859588"/>
                </a:moveTo>
                <a:lnTo>
                  <a:pt x="5581594" y="6859588"/>
                </a:lnTo>
                <a:lnTo>
                  <a:pt x="5579868" y="6861328"/>
                </a:lnTo>
                <a:close/>
                <a:moveTo>
                  <a:pt x="6000280" y="0"/>
                </a:moveTo>
                <a:lnTo>
                  <a:pt x="12195175" y="0"/>
                </a:lnTo>
                <a:lnTo>
                  <a:pt x="12195175" y="6859588"/>
                </a:lnTo>
                <a:lnTo>
                  <a:pt x="5581594" y="6859588"/>
                </a:lnTo>
                <a:lnTo>
                  <a:pt x="5891323" y="6547210"/>
                </a:lnTo>
                <a:cubicBezTo>
                  <a:pt x="5958263" y="6480608"/>
                  <a:pt x="5997743" y="6394128"/>
                  <a:pt x="5997804" y="6344898"/>
                </a:cubicBezTo>
                <a:cubicBezTo>
                  <a:pt x="5996029" y="6046753"/>
                  <a:pt x="6002055" y="298145"/>
                  <a:pt x="6000280" y="0"/>
                </a:cubicBezTo>
                <a:close/>
                <a:moveTo>
                  <a:pt x="0" y="0"/>
                </a:moveTo>
                <a:lnTo>
                  <a:pt x="4292" y="0"/>
                </a:lnTo>
                <a:cubicBezTo>
                  <a:pt x="4292" y="2286529"/>
                  <a:pt x="4291" y="4573059"/>
                  <a:pt x="4291" y="6859588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5" name="Freeform 14"/>
          <p:cNvSpPr/>
          <p:nvPr userDrawn="1"/>
        </p:nvSpPr>
        <p:spPr>
          <a:xfrm rot="10800000">
            <a:off x="10758670" y="4509914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0" y="7318226"/>
            <a:ext cx="12195175" cy="410445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637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insert a background 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Right click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the background area (being careful not to click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on any text boxes) </a:t>
            </a:r>
          </a:p>
          <a:p>
            <a:r>
              <a:rPr lang="en-US" sz="1400">
                <a:solidFill>
                  <a:schemeClr val="tx2"/>
                </a:solidFill>
                <a:latin typeface="+mn-lt"/>
              </a:rPr>
              <a:t>A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menu will pop up. From is select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Format background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this will launch a window.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With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Fill tab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selected, click on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Picture or texture fill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then click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Insert from: (select) File… button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Make sure all Offsets are set to 0%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="1" baseline="0">
                <a:solidFill>
                  <a:schemeClr val="tx2"/>
                </a:solidFill>
                <a:latin typeface="+mn-lt"/>
              </a:rPr>
              <a:t>NOTE: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The image needs to be the same size as the whole slide (W 33.87cm x H 19.05cm)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if it is not it will distort.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You can bring the image into PowerPoint and crop it to size then save out as a PNG or JPEG if it is not already the correct size.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228620-190D-55F6-9574-BB3CE2B8CDE3}"/>
              </a:ext>
            </a:extLst>
          </p:cNvPr>
          <p:cNvSpPr txBox="1"/>
          <p:nvPr userDrawn="1"/>
        </p:nvSpPr>
        <p:spPr>
          <a:xfrm>
            <a:off x="0" y="-29069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change the picture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Double click on the existing image.</a:t>
            </a:r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The picture format tab will open. You will then see a small icon of an image with an arrow.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Click on the icon and select the image you would like to use.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Once the image has changed, double click on the new image and click on the crop icon to crop the image. You can crop/ move the image around as required.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E027FD55-6B36-9B2F-C595-E57ECFBA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1413570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66A6EE-2C83-B3C2-5277-EE7A80C7EA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2323251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3428DE3-779E-AA7F-8AFF-E1B9201879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550" y="2827307"/>
            <a:ext cx="3673475" cy="33123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0B9F5B8-948D-1A43-8006-A421F0CB3F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sp>
        <p:nvSpPr>
          <p:cNvPr id="9" name="Slide Number Placeholder 109">
            <a:extLst>
              <a:ext uri="{FF2B5EF4-FFF2-40B4-BE49-F238E27FC236}">
                <a16:creationId xmlns:a16="http://schemas.microsoft.com/office/drawing/2014/main" id="{616860A7-EE66-5676-E646-33FE91ADD76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98C11396-CA4F-6F77-6180-66D54A903B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0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and illustration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63A69F-3616-30D9-2351-A568CF1F8B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0"/>
            <a:ext cx="12195175" cy="6861328"/>
          </a:xfrm>
          <a:custGeom>
            <a:avLst/>
            <a:gdLst>
              <a:gd name="connsiteX0" fmla="*/ 4291 w 12195175"/>
              <a:gd name="connsiteY0" fmla="*/ 6859588 h 6861328"/>
              <a:gd name="connsiteX1" fmla="*/ 5581594 w 12195175"/>
              <a:gd name="connsiteY1" fmla="*/ 6859588 h 6861328"/>
              <a:gd name="connsiteX2" fmla="*/ 5579868 w 12195175"/>
              <a:gd name="connsiteY2" fmla="*/ 6861328 h 6861328"/>
              <a:gd name="connsiteX3" fmla="*/ 6000280 w 12195175"/>
              <a:gd name="connsiteY3" fmla="*/ 0 h 6861328"/>
              <a:gd name="connsiteX4" fmla="*/ 12195175 w 12195175"/>
              <a:gd name="connsiteY4" fmla="*/ 0 h 6861328"/>
              <a:gd name="connsiteX5" fmla="*/ 12195175 w 12195175"/>
              <a:gd name="connsiteY5" fmla="*/ 6859588 h 6861328"/>
              <a:gd name="connsiteX6" fmla="*/ 5581594 w 12195175"/>
              <a:gd name="connsiteY6" fmla="*/ 6859588 h 6861328"/>
              <a:gd name="connsiteX7" fmla="*/ 5891323 w 12195175"/>
              <a:gd name="connsiteY7" fmla="*/ 6547210 h 6861328"/>
              <a:gd name="connsiteX8" fmla="*/ 5997804 w 12195175"/>
              <a:gd name="connsiteY8" fmla="*/ 6344898 h 6861328"/>
              <a:gd name="connsiteX9" fmla="*/ 6000280 w 12195175"/>
              <a:gd name="connsiteY9" fmla="*/ 0 h 6861328"/>
              <a:gd name="connsiteX10" fmla="*/ 0 w 12195175"/>
              <a:gd name="connsiteY10" fmla="*/ 0 h 6861328"/>
              <a:gd name="connsiteX11" fmla="*/ 4292 w 12195175"/>
              <a:gd name="connsiteY11" fmla="*/ 0 h 6861328"/>
              <a:gd name="connsiteX12" fmla="*/ 4291 w 12195175"/>
              <a:gd name="connsiteY12" fmla="*/ 6859588 h 6861328"/>
              <a:gd name="connsiteX13" fmla="*/ 0 w 12195175"/>
              <a:gd name="connsiteY13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5175" h="6861328">
                <a:moveTo>
                  <a:pt x="4291" y="6859588"/>
                </a:moveTo>
                <a:lnTo>
                  <a:pt x="5581594" y="6859588"/>
                </a:lnTo>
                <a:lnTo>
                  <a:pt x="5579868" y="6861328"/>
                </a:lnTo>
                <a:close/>
                <a:moveTo>
                  <a:pt x="6000280" y="0"/>
                </a:moveTo>
                <a:lnTo>
                  <a:pt x="12195175" y="0"/>
                </a:lnTo>
                <a:lnTo>
                  <a:pt x="12195175" y="6859588"/>
                </a:lnTo>
                <a:lnTo>
                  <a:pt x="5581594" y="6859588"/>
                </a:lnTo>
                <a:lnTo>
                  <a:pt x="5891323" y="6547210"/>
                </a:lnTo>
                <a:cubicBezTo>
                  <a:pt x="5958263" y="6480608"/>
                  <a:pt x="5997743" y="6394128"/>
                  <a:pt x="5997804" y="6344898"/>
                </a:cubicBezTo>
                <a:cubicBezTo>
                  <a:pt x="5996029" y="6046753"/>
                  <a:pt x="6002055" y="298145"/>
                  <a:pt x="6000280" y="0"/>
                </a:cubicBezTo>
                <a:close/>
                <a:moveTo>
                  <a:pt x="0" y="0"/>
                </a:moveTo>
                <a:lnTo>
                  <a:pt x="4292" y="0"/>
                </a:lnTo>
                <a:cubicBezTo>
                  <a:pt x="4292" y="2286529"/>
                  <a:pt x="4291" y="4573059"/>
                  <a:pt x="4291" y="6859588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5" name="Freeform 14"/>
          <p:cNvSpPr/>
          <p:nvPr userDrawn="1"/>
        </p:nvSpPr>
        <p:spPr>
          <a:xfrm rot="10800000">
            <a:off x="10758670" y="4509914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0" y="7318226"/>
            <a:ext cx="12195175" cy="410445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637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insert a background 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Right click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the background area (being careful not to click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on any text boxes) </a:t>
            </a:r>
          </a:p>
          <a:p>
            <a:r>
              <a:rPr lang="en-US" sz="1400">
                <a:solidFill>
                  <a:schemeClr val="tx2"/>
                </a:solidFill>
                <a:latin typeface="+mn-lt"/>
              </a:rPr>
              <a:t>A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menu will pop up. From is select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Format background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this will launch a window.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With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Fill tab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selected, click on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Picture or texture fill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then click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Insert from: (select) File… button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Make sure all Offsets are set to 0%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="1" baseline="0">
                <a:solidFill>
                  <a:schemeClr val="tx2"/>
                </a:solidFill>
                <a:latin typeface="+mn-lt"/>
              </a:rPr>
              <a:t>NOTE: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The image needs to be the same size as the whole slide (W 33.87cm x H 19.05cm)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if it is not it will distort.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You can bring the image into PowerPoint and crop it to size then save out as a PNG or JPEG if it is not already the correct size.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228620-190D-55F6-9574-BB3CE2B8CDE3}"/>
              </a:ext>
            </a:extLst>
          </p:cNvPr>
          <p:cNvSpPr txBox="1"/>
          <p:nvPr userDrawn="1"/>
        </p:nvSpPr>
        <p:spPr>
          <a:xfrm>
            <a:off x="0" y="-29069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change the picture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Double click on the existing image.</a:t>
            </a:r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The picture format tab will open. You will then see a small icon of an image with an arrow.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Click on the icon and select the image you would like to use.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Once the image has changed, double click on the new image and click on the crop icon to crop the image. You can crop/ move the image around as required.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E027FD55-6B36-9B2F-C595-E57ECFBA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1413570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66A6EE-2C83-B3C2-5277-EE7A80C7EA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2323251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3428DE3-779E-AA7F-8AFF-E1B9201879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550" y="2827307"/>
            <a:ext cx="3673475" cy="33123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0B9F5B8-948D-1A43-8006-A421F0CB3F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563" y="6382122"/>
            <a:ext cx="4292872" cy="175754"/>
          </a:xfrm>
        </p:spPr>
        <p:txBody>
          <a:bodyPr/>
          <a:lstStyle>
            <a:lvl1pPr>
              <a:defRPr sz="1000"/>
            </a:lvl1pPr>
          </a:lstStyle>
          <a:p>
            <a:endParaRPr lang="en-AT"/>
          </a:p>
        </p:txBody>
      </p:sp>
      <p:sp>
        <p:nvSpPr>
          <p:cNvPr id="9" name="Slide Number Placeholder 109">
            <a:extLst>
              <a:ext uri="{FF2B5EF4-FFF2-40B4-BE49-F238E27FC236}">
                <a16:creationId xmlns:a16="http://schemas.microsoft.com/office/drawing/2014/main" id="{616860A7-EE66-5676-E646-33FE91ADD76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 with medium confidence">
            <a:extLst>
              <a:ext uri="{FF2B5EF4-FFF2-40B4-BE49-F238E27FC236}">
                <a16:creationId xmlns:a16="http://schemas.microsoft.com/office/drawing/2014/main" id="{9B11A18F-F638-7CE8-5348-A5DF2650A8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15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banner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rot="16200000">
            <a:off x="3126242" y="-2216725"/>
            <a:ext cx="5954726" cy="12207206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4956105"/>
              <a:gd name="connsiteY0" fmla="*/ 12195175 h 12195175"/>
              <a:gd name="connsiteX1" fmla="*/ 4529994 w 4956105"/>
              <a:gd name="connsiteY1" fmla="*/ 12192340 h 12195175"/>
              <a:gd name="connsiteX2" fmla="*/ 4825896 w 4956105"/>
              <a:gd name="connsiteY2" fmla="*/ 11898506 h 12195175"/>
              <a:gd name="connsiteX3" fmla="*/ 4956105 w 4956105"/>
              <a:gd name="connsiteY3" fmla="*/ 11651193 h 12195175"/>
              <a:gd name="connsiteX4" fmla="*/ 4950841 w 4956105"/>
              <a:gd name="connsiteY4" fmla="*/ 1656 h 12195175"/>
              <a:gd name="connsiteX5" fmla="*/ 2511323 w 4956105"/>
              <a:gd name="connsiteY5" fmla="*/ 0 h 12195175"/>
              <a:gd name="connsiteX6" fmla="*/ 0 w 4956105"/>
              <a:gd name="connsiteY6" fmla="*/ 12195175 h 12195175"/>
              <a:gd name="connsiteX0" fmla="*/ 0 w 4956105"/>
              <a:gd name="connsiteY0" fmla="*/ 12195174 h 12195174"/>
              <a:gd name="connsiteX1" fmla="*/ 4529994 w 4956105"/>
              <a:gd name="connsiteY1" fmla="*/ 12192339 h 12195174"/>
              <a:gd name="connsiteX2" fmla="*/ 4825896 w 4956105"/>
              <a:gd name="connsiteY2" fmla="*/ 11898505 h 12195174"/>
              <a:gd name="connsiteX3" fmla="*/ 4956105 w 4956105"/>
              <a:gd name="connsiteY3" fmla="*/ 11651192 h 12195174"/>
              <a:gd name="connsiteX4" fmla="*/ 4950841 w 4956105"/>
              <a:gd name="connsiteY4" fmla="*/ 1655 h 12195174"/>
              <a:gd name="connsiteX5" fmla="*/ 0 w 4956105"/>
              <a:gd name="connsiteY5" fmla="*/ 0 h 12195174"/>
              <a:gd name="connsiteX6" fmla="*/ 0 w 4956105"/>
              <a:gd name="connsiteY6" fmla="*/ 12195174 h 12195174"/>
              <a:gd name="connsiteX0" fmla="*/ 998621 w 5954726"/>
              <a:gd name="connsiteY0" fmla="*/ 12195174 h 12195174"/>
              <a:gd name="connsiteX1" fmla="*/ 5528615 w 5954726"/>
              <a:gd name="connsiteY1" fmla="*/ 12192339 h 12195174"/>
              <a:gd name="connsiteX2" fmla="*/ 5824517 w 5954726"/>
              <a:gd name="connsiteY2" fmla="*/ 11898505 h 12195174"/>
              <a:gd name="connsiteX3" fmla="*/ 5954726 w 5954726"/>
              <a:gd name="connsiteY3" fmla="*/ 11651192 h 12195174"/>
              <a:gd name="connsiteX4" fmla="*/ 5949462 w 5954726"/>
              <a:gd name="connsiteY4" fmla="*/ 1655 h 12195174"/>
              <a:gd name="connsiteX5" fmla="*/ 0 w 5954726"/>
              <a:gd name="connsiteY5" fmla="*/ 0 h 12195174"/>
              <a:gd name="connsiteX6" fmla="*/ 998621 w 5954726"/>
              <a:gd name="connsiteY6" fmla="*/ 12195174 h 12195174"/>
              <a:gd name="connsiteX0" fmla="*/ 0 w 5954726"/>
              <a:gd name="connsiteY0" fmla="*/ 12207206 h 12207206"/>
              <a:gd name="connsiteX1" fmla="*/ 5528615 w 5954726"/>
              <a:gd name="connsiteY1" fmla="*/ 12192339 h 12207206"/>
              <a:gd name="connsiteX2" fmla="*/ 5824517 w 5954726"/>
              <a:gd name="connsiteY2" fmla="*/ 11898505 h 12207206"/>
              <a:gd name="connsiteX3" fmla="*/ 5954726 w 5954726"/>
              <a:gd name="connsiteY3" fmla="*/ 11651192 h 12207206"/>
              <a:gd name="connsiteX4" fmla="*/ 5949462 w 5954726"/>
              <a:gd name="connsiteY4" fmla="*/ 1655 h 12207206"/>
              <a:gd name="connsiteX5" fmla="*/ 0 w 5954726"/>
              <a:gd name="connsiteY5" fmla="*/ 0 h 12207206"/>
              <a:gd name="connsiteX6" fmla="*/ 0 w 5954726"/>
              <a:gd name="connsiteY6" fmla="*/ 12207206 h 122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4726" h="12207206">
                <a:moveTo>
                  <a:pt x="0" y="12207206"/>
                </a:moveTo>
                <a:lnTo>
                  <a:pt x="5528615" y="12192339"/>
                </a:lnTo>
                <a:lnTo>
                  <a:pt x="5824517" y="11898505"/>
                </a:lnTo>
                <a:cubicBezTo>
                  <a:pt x="5925107" y="11801962"/>
                  <a:pt x="5945764" y="11762947"/>
                  <a:pt x="5954726" y="11651192"/>
                </a:cubicBezTo>
                <a:cubicBezTo>
                  <a:pt x="5952951" y="11353047"/>
                  <a:pt x="5951237" y="299800"/>
                  <a:pt x="5949462" y="1655"/>
                </a:cubicBezTo>
                <a:lnTo>
                  <a:pt x="0" y="0"/>
                </a:lnTo>
                <a:lnTo>
                  <a:pt x="0" y="1220720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A60960E-8CE5-C746-9C9C-6F2EB7B130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4" name="Slide Number Placeholder 109">
            <a:extLst>
              <a:ext uri="{FF2B5EF4-FFF2-40B4-BE49-F238E27FC236}">
                <a16:creationId xmlns:a16="http://schemas.microsoft.com/office/drawing/2014/main" id="{494782E4-17B8-06A6-9E3E-12CBE12D302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32A395ED-0449-05FA-83A9-A0D83E4E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63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85DACF0-9329-EE51-C4B2-D56E9D65618C}"/>
              </a:ext>
            </a:extLst>
          </p:cNvPr>
          <p:cNvSpPr/>
          <p:nvPr userDrawn="1"/>
        </p:nvSpPr>
        <p:spPr>
          <a:xfrm rot="16200000">
            <a:off x="3126242" y="-2216725"/>
            <a:ext cx="5954726" cy="12207206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4956105"/>
              <a:gd name="connsiteY0" fmla="*/ 12195175 h 12195175"/>
              <a:gd name="connsiteX1" fmla="*/ 4529994 w 4956105"/>
              <a:gd name="connsiteY1" fmla="*/ 12192340 h 12195175"/>
              <a:gd name="connsiteX2" fmla="*/ 4825896 w 4956105"/>
              <a:gd name="connsiteY2" fmla="*/ 11898506 h 12195175"/>
              <a:gd name="connsiteX3" fmla="*/ 4956105 w 4956105"/>
              <a:gd name="connsiteY3" fmla="*/ 11651193 h 12195175"/>
              <a:gd name="connsiteX4" fmla="*/ 4950841 w 4956105"/>
              <a:gd name="connsiteY4" fmla="*/ 1656 h 12195175"/>
              <a:gd name="connsiteX5" fmla="*/ 2511323 w 4956105"/>
              <a:gd name="connsiteY5" fmla="*/ 0 h 12195175"/>
              <a:gd name="connsiteX6" fmla="*/ 0 w 4956105"/>
              <a:gd name="connsiteY6" fmla="*/ 12195175 h 12195175"/>
              <a:gd name="connsiteX0" fmla="*/ 0 w 4956105"/>
              <a:gd name="connsiteY0" fmla="*/ 12195174 h 12195174"/>
              <a:gd name="connsiteX1" fmla="*/ 4529994 w 4956105"/>
              <a:gd name="connsiteY1" fmla="*/ 12192339 h 12195174"/>
              <a:gd name="connsiteX2" fmla="*/ 4825896 w 4956105"/>
              <a:gd name="connsiteY2" fmla="*/ 11898505 h 12195174"/>
              <a:gd name="connsiteX3" fmla="*/ 4956105 w 4956105"/>
              <a:gd name="connsiteY3" fmla="*/ 11651192 h 12195174"/>
              <a:gd name="connsiteX4" fmla="*/ 4950841 w 4956105"/>
              <a:gd name="connsiteY4" fmla="*/ 1655 h 12195174"/>
              <a:gd name="connsiteX5" fmla="*/ 0 w 4956105"/>
              <a:gd name="connsiteY5" fmla="*/ 0 h 12195174"/>
              <a:gd name="connsiteX6" fmla="*/ 0 w 4956105"/>
              <a:gd name="connsiteY6" fmla="*/ 12195174 h 12195174"/>
              <a:gd name="connsiteX0" fmla="*/ 998621 w 5954726"/>
              <a:gd name="connsiteY0" fmla="*/ 12195174 h 12195174"/>
              <a:gd name="connsiteX1" fmla="*/ 5528615 w 5954726"/>
              <a:gd name="connsiteY1" fmla="*/ 12192339 h 12195174"/>
              <a:gd name="connsiteX2" fmla="*/ 5824517 w 5954726"/>
              <a:gd name="connsiteY2" fmla="*/ 11898505 h 12195174"/>
              <a:gd name="connsiteX3" fmla="*/ 5954726 w 5954726"/>
              <a:gd name="connsiteY3" fmla="*/ 11651192 h 12195174"/>
              <a:gd name="connsiteX4" fmla="*/ 5949462 w 5954726"/>
              <a:gd name="connsiteY4" fmla="*/ 1655 h 12195174"/>
              <a:gd name="connsiteX5" fmla="*/ 0 w 5954726"/>
              <a:gd name="connsiteY5" fmla="*/ 0 h 12195174"/>
              <a:gd name="connsiteX6" fmla="*/ 998621 w 5954726"/>
              <a:gd name="connsiteY6" fmla="*/ 12195174 h 12195174"/>
              <a:gd name="connsiteX0" fmla="*/ 0 w 5954726"/>
              <a:gd name="connsiteY0" fmla="*/ 12207206 h 12207206"/>
              <a:gd name="connsiteX1" fmla="*/ 5528615 w 5954726"/>
              <a:gd name="connsiteY1" fmla="*/ 12192339 h 12207206"/>
              <a:gd name="connsiteX2" fmla="*/ 5824517 w 5954726"/>
              <a:gd name="connsiteY2" fmla="*/ 11898505 h 12207206"/>
              <a:gd name="connsiteX3" fmla="*/ 5954726 w 5954726"/>
              <a:gd name="connsiteY3" fmla="*/ 11651192 h 12207206"/>
              <a:gd name="connsiteX4" fmla="*/ 5949462 w 5954726"/>
              <a:gd name="connsiteY4" fmla="*/ 1655 h 12207206"/>
              <a:gd name="connsiteX5" fmla="*/ 0 w 5954726"/>
              <a:gd name="connsiteY5" fmla="*/ 0 h 12207206"/>
              <a:gd name="connsiteX6" fmla="*/ 0 w 5954726"/>
              <a:gd name="connsiteY6" fmla="*/ 12207206 h 122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4726" h="12207206">
                <a:moveTo>
                  <a:pt x="0" y="12207206"/>
                </a:moveTo>
                <a:lnTo>
                  <a:pt x="5528615" y="12192339"/>
                </a:lnTo>
                <a:lnTo>
                  <a:pt x="5824517" y="11898505"/>
                </a:lnTo>
                <a:cubicBezTo>
                  <a:pt x="5925107" y="11801962"/>
                  <a:pt x="5945764" y="11762947"/>
                  <a:pt x="5954726" y="11651192"/>
                </a:cubicBezTo>
                <a:cubicBezTo>
                  <a:pt x="5952951" y="11353047"/>
                  <a:pt x="5951237" y="299800"/>
                  <a:pt x="5949462" y="1655"/>
                </a:cubicBezTo>
                <a:lnTo>
                  <a:pt x="0" y="0"/>
                </a:lnTo>
                <a:lnTo>
                  <a:pt x="0" y="1220720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4783FA2-E43C-5AB2-CF98-CC295BDB1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Content Placeholder 5"/>
          <p:cNvSpPr>
            <a:spLocks noGrp="1"/>
          </p:cNvSpPr>
          <p:nvPr>
            <p:ph sz="quarter" idx="10"/>
          </p:nvPr>
        </p:nvSpPr>
        <p:spPr>
          <a:xfrm>
            <a:off x="435600" y="2133650"/>
            <a:ext cx="11323013" cy="3696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7E29117-928D-8EA7-5101-4402214A42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609778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5" name="Slide Number Placeholder 109">
            <a:extLst>
              <a:ext uri="{FF2B5EF4-FFF2-40B4-BE49-F238E27FC236}">
                <a16:creationId xmlns:a16="http://schemas.microsoft.com/office/drawing/2014/main" id="{CD5A6129-3EB7-C2EF-13CC-93174B774994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098CCDA-0738-0B0C-92D6-2350FC1AFB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AA74B92C-D8CB-79FC-7F14-0319C5BDD3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18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columns content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037BECF-6BB3-A66C-C853-2294404FD355}"/>
              </a:ext>
            </a:extLst>
          </p:cNvPr>
          <p:cNvSpPr/>
          <p:nvPr userDrawn="1"/>
        </p:nvSpPr>
        <p:spPr>
          <a:xfrm rot="16200000">
            <a:off x="3126242" y="-2216725"/>
            <a:ext cx="5954726" cy="12207206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4956105"/>
              <a:gd name="connsiteY0" fmla="*/ 12195175 h 12195175"/>
              <a:gd name="connsiteX1" fmla="*/ 4529994 w 4956105"/>
              <a:gd name="connsiteY1" fmla="*/ 12192340 h 12195175"/>
              <a:gd name="connsiteX2" fmla="*/ 4825896 w 4956105"/>
              <a:gd name="connsiteY2" fmla="*/ 11898506 h 12195175"/>
              <a:gd name="connsiteX3" fmla="*/ 4956105 w 4956105"/>
              <a:gd name="connsiteY3" fmla="*/ 11651193 h 12195175"/>
              <a:gd name="connsiteX4" fmla="*/ 4950841 w 4956105"/>
              <a:gd name="connsiteY4" fmla="*/ 1656 h 12195175"/>
              <a:gd name="connsiteX5" fmla="*/ 2511323 w 4956105"/>
              <a:gd name="connsiteY5" fmla="*/ 0 h 12195175"/>
              <a:gd name="connsiteX6" fmla="*/ 0 w 4956105"/>
              <a:gd name="connsiteY6" fmla="*/ 12195175 h 12195175"/>
              <a:gd name="connsiteX0" fmla="*/ 0 w 4956105"/>
              <a:gd name="connsiteY0" fmla="*/ 12195174 h 12195174"/>
              <a:gd name="connsiteX1" fmla="*/ 4529994 w 4956105"/>
              <a:gd name="connsiteY1" fmla="*/ 12192339 h 12195174"/>
              <a:gd name="connsiteX2" fmla="*/ 4825896 w 4956105"/>
              <a:gd name="connsiteY2" fmla="*/ 11898505 h 12195174"/>
              <a:gd name="connsiteX3" fmla="*/ 4956105 w 4956105"/>
              <a:gd name="connsiteY3" fmla="*/ 11651192 h 12195174"/>
              <a:gd name="connsiteX4" fmla="*/ 4950841 w 4956105"/>
              <a:gd name="connsiteY4" fmla="*/ 1655 h 12195174"/>
              <a:gd name="connsiteX5" fmla="*/ 0 w 4956105"/>
              <a:gd name="connsiteY5" fmla="*/ 0 h 12195174"/>
              <a:gd name="connsiteX6" fmla="*/ 0 w 4956105"/>
              <a:gd name="connsiteY6" fmla="*/ 12195174 h 12195174"/>
              <a:gd name="connsiteX0" fmla="*/ 998621 w 5954726"/>
              <a:gd name="connsiteY0" fmla="*/ 12195174 h 12195174"/>
              <a:gd name="connsiteX1" fmla="*/ 5528615 w 5954726"/>
              <a:gd name="connsiteY1" fmla="*/ 12192339 h 12195174"/>
              <a:gd name="connsiteX2" fmla="*/ 5824517 w 5954726"/>
              <a:gd name="connsiteY2" fmla="*/ 11898505 h 12195174"/>
              <a:gd name="connsiteX3" fmla="*/ 5954726 w 5954726"/>
              <a:gd name="connsiteY3" fmla="*/ 11651192 h 12195174"/>
              <a:gd name="connsiteX4" fmla="*/ 5949462 w 5954726"/>
              <a:gd name="connsiteY4" fmla="*/ 1655 h 12195174"/>
              <a:gd name="connsiteX5" fmla="*/ 0 w 5954726"/>
              <a:gd name="connsiteY5" fmla="*/ 0 h 12195174"/>
              <a:gd name="connsiteX6" fmla="*/ 998621 w 5954726"/>
              <a:gd name="connsiteY6" fmla="*/ 12195174 h 12195174"/>
              <a:gd name="connsiteX0" fmla="*/ 0 w 5954726"/>
              <a:gd name="connsiteY0" fmla="*/ 12207206 h 12207206"/>
              <a:gd name="connsiteX1" fmla="*/ 5528615 w 5954726"/>
              <a:gd name="connsiteY1" fmla="*/ 12192339 h 12207206"/>
              <a:gd name="connsiteX2" fmla="*/ 5824517 w 5954726"/>
              <a:gd name="connsiteY2" fmla="*/ 11898505 h 12207206"/>
              <a:gd name="connsiteX3" fmla="*/ 5954726 w 5954726"/>
              <a:gd name="connsiteY3" fmla="*/ 11651192 h 12207206"/>
              <a:gd name="connsiteX4" fmla="*/ 5949462 w 5954726"/>
              <a:gd name="connsiteY4" fmla="*/ 1655 h 12207206"/>
              <a:gd name="connsiteX5" fmla="*/ 0 w 5954726"/>
              <a:gd name="connsiteY5" fmla="*/ 0 h 12207206"/>
              <a:gd name="connsiteX6" fmla="*/ 0 w 5954726"/>
              <a:gd name="connsiteY6" fmla="*/ 12207206 h 122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4726" h="12207206">
                <a:moveTo>
                  <a:pt x="0" y="12207206"/>
                </a:moveTo>
                <a:lnTo>
                  <a:pt x="5528615" y="12192339"/>
                </a:lnTo>
                <a:lnTo>
                  <a:pt x="5824517" y="11898505"/>
                </a:lnTo>
                <a:cubicBezTo>
                  <a:pt x="5925107" y="11801962"/>
                  <a:pt x="5945764" y="11762947"/>
                  <a:pt x="5954726" y="11651192"/>
                </a:cubicBezTo>
                <a:cubicBezTo>
                  <a:pt x="5952951" y="11353047"/>
                  <a:pt x="5951237" y="299800"/>
                  <a:pt x="5949462" y="1655"/>
                </a:cubicBezTo>
                <a:lnTo>
                  <a:pt x="0" y="0"/>
                </a:lnTo>
                <a:lnTo>
                  <a:pt x="0" y="1220720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9185FFA-6F73-1F77-5287-BEBF142BDA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007516BC-CDBD-A3BF-A146-F6FB7333B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6" y="1105722"/>
            <a:ext cx="8640960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09601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3"/>
          </p:nvPr>
        </p:nvSpPr>
        <p:spPr>
          <a:xfrm>
            <a:off x="6201076" y="2109601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6031F6F5-239A-B240-B54D-5C3B83A76B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557586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0568C976-A1D0-00C1-B4E8-838BC2D6E717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8FDBDEB9-52D3-AE1C-C661-E173BAE83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1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with content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7AB1E16-A749-C3B3-63C2-EFA3D28E638A}"/>
              </a:ext>
            </a:extLst>
          </p:cNvPr>
          <p:cNvSpPr/>
          <p:nvPr userDrawn="1"/>
        </p:nvSpPr>
        <p:spPr>
          <a:xfrm rot="16200000">
            <a:off x="3126242" y="-2216725"/>
            <a:ext cx="5954726" cy="12207206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4956105"/>
              <a:gd name="connsiteY0" fmla="*/ 12195175 h 12195175"/>
              <a:gd name="connsiteX1" fmla="*/ 4529994 w 4956105"/>
              <a:gd name="connsiteY1" fmla="*/ 12192340 h 12195175"/>
              <a:gd name="connsiteX2" fmla="*/ 4825896 w 4956105"/>
              <a:gd name="connsiteY2" fmla="*/ 11898506 h 12195175"/>
              <a:gd name="connsiteX3" fmla="*/ 4956105 w 4956105"/>
              <a:gd name="connsiteY3" fmla="*/ 11651193 h 12195175"/>
              <a:gd name="connsiteX4" fmla="*/ 4950841 w 4956105"/>
              <a:gd name="connsiteY4" fmla="*/ 1656 h 12195175"/>
              <a:gd name="connsiteX5" fmla="*/ 2511323 w 4956105"/>
              <a:gd name="connsiteY5" fmla="*/ 0 h 12195175"/>
              <a:gd name="connsiteX6" fmla="*/ 0 w 4956105"/>
              <a:gd name="connsiteY6" fmla="*/ 12195175 h 12195175"/>
              <a:gd name="connsiteX0" fmla="*/ 0 w 4956105"/>
              <a:gd name="connsiteY0" fmla="*/ 12195174 h 12195174"/>
              <a:gd name="connsiteX1" fmla="*/ 4529994 w 4956105"/>
              <a:gd name="connsiteY1" fmla="*/ 12192339 h 12195174"/>
              <a:gd name="connsiteX2" fmla="*/ 4825896 w 4956105"/>
              <a:gd name="connsiteY2" fmla="*/ 11898505 h 12195174"/>
              <a:gd name="connsiteX3" fmla="*/ 4956105 w 4956105"/>
              <a:gd name="connsiteY3" fmla="*/ 11651192 h 12195174"/>
              <a:gd name="connsiteX4" fmla="*/ 4950841 w 4956105"/>
              <a:gd name="connsiteY4" fmla="*/ 1655 h 12195174"/>
              <a:gd name="connsiteX5" fmla="*/ 0 w 4956105"/>
              <a:gd name="connsiteY5" fmla="*/ 0 h 12195174"/>
              <a:gd name="connsiteX6" fmla="*/ 0 w 4956105"/>
              <a:gd name="connsiteY6" fmla="*/ 12195174 h 12195174"/>
              <a:gd name="connsiteX0" fmla="*/ 998621 w 5954726"/>
              <a:gd name="connsiteY0" fmla="*/ 12195174 h 12195174"/>
              <a:gd name="connsiteX1" fmla="*/ 5528615 w 5954726"/>
              <a:gd name="connsiteY1" fmla="*/ 12192339 h 12195174"/>
              <a:gd name="connsiteX2" fmla="*/ 5824517 w 5954726"/>
              <a:gd name="connsiteY2" fmla="*/ 11898505 h 12195174"/>
              <a:gd name="connsiteX3" fmla="*/ 5954726 w 5954726"/>
              <a:gd name="connsiteY3" fmla="*/ 11651192 h 12195174"/>
              <a:gd name="connsiteX4" fmla="*/ 5949462 w 5954726"/>
              <a:gd name="connsiteY4" fmla="*/ 1655 h 12195174"/>
              <a:gd name="connsiteX5" fmla="*/ 0 w 5954726"/>
              <a:gd name="connsiteY5" fmla="*/ 0 h 12195174"/>
              <a:gd name="connsiteX6" fmla="*/ 998621 w 5954726"/>
              <a:gd name="connsiteY6" fmla="*/ 12195174 h 12195174"/>
              <a:gd name="connsiteX0" fmla="*/ 0 w 5954726"/>
              <a:gd name="connsiteY0" fmla="*/ 12207206 h 12207206"/>
              <a:gd name="connsiteX1" fmla="*/ 5528615 w 5954726"/>
              <a:gd name="connsiteY1" fmla="*/ 12192339 h 12207206"/>
              <a:gd name="connsiteX2" fmla="*/ 5824517 w 5954726"/>
              <a:gd name="connsiteY2" fmla="*/ 11898505 h 12207206"/>
              <a:gd name="connsiteX3" fmla="*/ 5954726 w 5954726"/>
              <a:gd name="connsiteY3" fmla="*/ 11651192 h 12207206"/>
              <a:gd name="connsiteX4" fmla="*/ 5949462 w 5954726"/>
              <a:gd name="connsiteY4" fmla="*/ 1655 h 12207206"/>
              <a:gd name="connsiteX5" fmla="*/ 0 w 5954726"/>
              <a:gd name="connsiteY5" fmla="*/ 0 h 12207206"/>
              <a:gd name="connsiteX6" fmla="*/ 0 w 5954726"/>
              <a:gd name="connsiteY6" fmla="*/ 12207206 h 122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4726" h="12207206">
                <a:moveTo>
                  <a:pt x="0" y="12207206"/>
                </a:moveTo>
                <a:lnTo>
                  <a:pt x="5528615" y="12192339"/>
                </a:lnTo>
                <a:lnTo>
                  <a:pt x="5824517" y="11898505"/>
                </a:lnTo>
                <a:cubicBezTo>
                  <a:pt x="5925107" y="11801962"/>
                  <a:pt x="5945764" y="11762947"/>
                  <a:pt x="5954726" y="11651192"/>
                </a:cubicBezTo>
                <a:cubicBezTo>
                  <a:pt x="5952951" y="11353047"/>
                  <a:pt x="5951237" y="299800"/>
                  <a:pt x="5949462" y="1655"/>
                </a:cubicBezTo>
                <a:lnTo>
                  <a:pt x="0" y="0"/>
                </a:lnTo>
                <a:lnTo>
                  <a:pt x="0" y="1220720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54B5F4E-B112-EA35-70C5-3C0A367A40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8" name="Slide Number Placeholder 109">
            <a:extLst>
              <a:ext uri="{FF2B5EF4-FFF2-40B4-BE49-F238E27FC236}">
                <a16:creationId xmlns:a16="http://schemas.microsoft.com/office/drawing/2014/main" id="{A3BD1856-908D-FE2D-4E39-0928875ED401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E1471E16-1363-B7E3-550E-6548AFDC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29932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1057275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5"/>
          </p:nvPr>
        </p:nvSpPr>
        <p:spPr>
          <a:xfrm>
            <a:off x="3397433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3391764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4019107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quarter" idx="18"/>
          </p:nvPr>
        </p:nvSpPr>
        <p:spPr>
          <a:xfrm>
            <a:off x="6351855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2" name="Content Placeholder 5"/>
          <p:cNvSpPr>
            <a:spLocks noGrp="1"/>
          </p:cNvSpPr>
          <p:nvPr>
            <p:ph sz="quarter" idx="19" hasCustomPrompt="1"/>
          </p:nvPr>
        </p:nvSpPr>
        <p:spPr>
          <a:xfrm>
            <a:off x="6346186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6973529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4" name="Content Placeholder 5"/>
          <p:cNvSpPr>
            <a:spLocks noGrp="1"/>
          </p:cNvSpPr>
          <p:nvPr>
            <p:ph sz="quarter" idx="21"/>
          </p:nvPr>
        </p:nvSpPr>
        <p:spPr>
          <a:xfrm>
            <a:off x="9316987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5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9311318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6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9938661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2B514A22-8FD0-5372-B6E8-257DE412A8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63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image content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F8FCA32-F053-9B82-C171-71FD059E5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-21876" y="-1740"/>
            <a:ext cx="12217050" cy="6861328"/>
          </a:xfrm>
          <a:custGeom>
            <a:avLst/>
            <a:gdLst>
              <a:gd name="connsiteX0" fmla="*/ 21875 w 12217050"/>
              <a:gd name="connsiteY0" fmla="*/ 6859595 h 6861328"/>
              <a:gd name="connsiteX1" fmla="*/ 5675401 w 12217050"/>
              <a:gd name="connsiteY1" fmla="*/ 6861328 h 6861328"/>
              <a:gd name="connsiteX2" fmla="*/ 21875 w 12217050"/>
              <a:gd name="connsiteY2" fmla="*/ 6861328 h 6861328"/>
              <a:gd name="connsiteX3" fmla="*/ 6095821 w 12217050"/>
              <a:gd name="connsiteY3" fmla="*/ 1740 h 6861328"/>
              <a:gd name="connsiteX4" fmla="*/ 12217050 w 12217050"/>
              <a:gd name="connsiteY4" fmla="*/ 1740 h 6861328"/>
              <a:gd name="connsiteX5" fmla="*/ 12217050 w 12217050"/>
              <a:gd name="connsiteY5" fmla="*/ 6861328 h 6861328"/>
              <a:gd name="connsiteX6" fmla="*/ 5675401 w 12217050"/>
              <a:gd name="connsiteY6" fmla="*/ 6861328 h 6861328"/>
              <a:gd name="connsiteX7" fmla="*/ 5986856 w 12217050"/>
              <a:gd name="connsiteY7" fmla="*/ 6547210 h 6861328"/>
              <a:gd name="connsiteX8" fmla="*/ 6093337 w 12217050"/>
              <a:gd name="connsiteY8" fmla="*/ 6344898 h 6861328"/>
              <a:gd name="connsiteX9" fmla="*/ 6095891 w 12217050"/>
              <a:gd name="connsiteY9" fmla="*/ 17926 h 6861328"/>
              <a:gd name="connsiteX10" fmla="*/ 0 w 12217050"/>
              <a:gd name="connsiteY10" fmla="*/ 0 h 6861328"/>
              <a:gd name="connsiteX11" fmla="*/ 6095813 w 12217050"/>
              <a:gd name="connsiteY11" fmla="*/ 0 h 6861328"/>
              <a:gd name="connsiteX12" fmla="*/ 6095821 w 12217050"/>
              <a:gd name="connsiteY12" fmla="*/ 1740 h 6861328"/>
              <a:gd name="connsiteX13" fmla="*/ 21875 w 12217050"/>
              <a:gd name="connsiteY13" fmla="*/ 1740 h 6861328"/>
              <a:gd name="connsiteX14" fmla="*/ 21875 w 12217050"/>
              <a:gd name="connsiteY14" fmla="*/ 6859595 h 6861328"/>
              <a:gd name="connsiteX15" fmla="*/ 0 w 12217050"/>
              <a:gd name="connsiteY15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17050" h="6861328">
                <a:moveTo>
                  <a:pt x="21875" y="6859595"/>
                </a:moveTo>
                <a:lnTo>
                  <a:pt x="5675401" y="6861328"/>
                </a:lnTo>
                <a:lnTo>
                  <a:pt x="21875" y="6861328"/>
                </a:lnTo>
                <a:close/>
                <a:moveTo>
                  <a:pt x="6095821" y="1740"/>
                </a:moveTo>
                <a:lnTo>
                  <a:pt x="12217050" y="1740"/>
                </a:lnTo>
                <a:lnTo>
                  <a:pt x="12217050" y="6861328"/>
                </a:lnTo>
                <a:lnTo>
                  <a:pt x="5675401" y="6861328"/>
                </a:lnTo>
                <a:lnTo>
                  <a:pt x="5986856" y="6547210"/>
                </a:lnTo>
                <a:cubicBezTo>
                  <a:pt x="6053796" y="6480608"/>
                  <a:pt x="6093276" y="6394128"/>
                  <a:pt x="6093337" y="6344898"/>
                </a:cubicBezTo>
                <a:cubicBezTo>
                  <a:pt x="6091590" y="6051412"/>
                  <a:pt x="6097402" y="476458"/>
                  <a:pt x="6095891" y="17926"/>
                </a:cubicBezTo>
                <a:close/>
                <a:moveTo>
                  <a:pt x="0" y="0"/>
                </a:moveTo>
                <a:lnTo>
                  <a:pt x="6095813" y="0"/>
                </a:lnTo>
                <a:lnTo>
                  <a:pt x="6095821" y="1740"/>
                </a:lnTo>
                <a:lnTo>
                  <a:pt x="21875" y="1740"/>
                </a:lnTo>
                <a:lnTo>
                  <a:pt x="21875" y="6859595"/>
                </a:ln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20" name="Freeform 19"/>
          <p:cNvSpPr/>
          <p:nvPr userDrawn="1"/>
        </p:nvSpPr>
        <p:spPr>
          <a:xfrm>
            <a:off x="0" y="0"/>
            <a:ext cx="6097588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99824 w 6097588"/>
              <a:gd name="connsiteY0" fmla="*/ 6859588 h 6861328"/>
              <a:gd name="connsiteX1" fmla="*/ 5675401 w 6097588"/>
              <a:gd name="connsiteY1" fmla="*/ 6861328 h 6861328"/>
              <a:gd name="connsiteX2" fmla="*/ 5986856 w 6097588"/>
              <a:gd name="connsiteY2" fmla="*/ 6547210 h 6861328"/>
              <a:gd name="connsiteX3" fmla="*/ 6093337 w 6097588"/>
              <a:gd name="connsiteY3" fmla="*/ 6344898 h 6861328"/>
              <a:gd name="connsiteX4" fmla="*/ 6095813 w 6097588"/>
              <a:gd name="connsiteY4" fmla="*/ 0 h 6861328"/>
              <a:gd name="connsiteX5" fmla="*/ 0 w 6097588"/>
              <a:gd name="connsiteY5" fmla="*/ 0 h 6861328"/>
              <a:gd name="connsiteX6" fmla="*/ 99824 w 6097588"/>
              <a:gd name="connsiteY6" fmla="*/ 6859588 h 6861328"/>
              <a:gd name="connsiteX0" fmla="*/ 0 w 6097588"/>
              <a:gd name="connsiteY0" fmla="*/ 6859588 h 6861328"/>
              <a:gd name="connsiteX1" fmla="*/ 5675401 w 6097588"/>
              <a:gd name="connsiteY1" fmla="*/ 6861328 h 6861328"/>
              <a:gd name="connsiteX2" fmla="*/ 5986856 w 6097588"/>
              <a:gd name="connsiteY2" fmla="*/ 6547210 h 6861328"/>
              <a:gd name="connsiteX3" fmla="*/ 6093337 w 6097588"/>
              <a:gd name="connsiteY3" fmla="*/ 6344898 h 6861328"/>
              <a:gd name="connsiteX4" fmla="*/ 6095813 w 6097588"/>
              <a:gd name="connsiteY4" fmla="*/ 0 h 6861328"/>
              <a:gd name="connsiteX5" fmla="*/ 0 w 6097588"/>
              <a:gd name="connsiteY5" fmla="*/ 0 h 6861328"/>
              <a:gd name="connsiteX6" fmla="*/ 0 w 6097588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7588" h="6861328">
                <a:moveTo>
                  <a:pt x="0" y="6859588"/>
                </a:moveTo>
                <a:lnTo>
                  <a:pt x="5675401" y="6861328"/>
                </a:lnTo>
                <a:lnTo>
                  <a:pt x="5986856" y="6547210"/>
                </a:lnTo>
                <a:cubicBezTo>
                  <a:pt x="6053796" y="6480608"/>
                  <a:pt x="6093276" y="6394128"/>
                  <a:pt x="6093337" y="6344898"/>
                </a:cubicBezTo>
                <a:cubicBezTo>
                  <a:pt x="6091562" y="6046753"/>
                  <a:pt x="6097588" y="298145"/>
                  <a:pt x="6095813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421682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FEE8D-FE9E-8630-0ED7-B7F51A944C71}"/>
              </a:ext>
            </a:extLst>
          </p:cNvPr>
          <p:cNvSpPr txBox="1"/>
          <p:nvPr userDrawn="1"/>
        </p:nvSpPr>
        <p:spPr>
          <a:xfrm>
            <a:off x="0" y="7318226"/>
            <a:ext cx="12195175" cy="410445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637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insert a background 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Right click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the background area (being careful not to click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on any text boxes) </a:t>
            </a:r>
          </a:p>
          <a:p>
            <a:r>
              <a:rPr lang="en-US" sz="1400">
                <a:solidFill>
                  <a:schemeClr val="tx2"/>
                </a:solidFill>
                <a:latin typeface="+mn-lt"/>
              </a:rPr>
              <a:t>A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menu will pop up. From is select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Format background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this will launch a window.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With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Fill tab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selected, click on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Picture or texture fill 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then click the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Insert from: (select) File… button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Make sure all Offsets are set to 0%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="1" baseline="0">
                <a:solidFill>
                  <a:schemeClr val="tx2"/>
                </a:solidFill>
                <a:latin typeface="+mn-lt"/>
              </a:rPr>
              <a:t>NOTE: </a:t>
            </a:r>
            <a:r>
              <a:rPr lang="en-US" sz="1400" baseline="0">
                <a:solidFill>
                  <a:schemeClr val="tx2"/>
                </a:solidFill>
                <a:latin typeface="Amalia Medium" pitchFamily="34" charset="0"/>
              </a:rPr>
              <a:t>The image needs to be the same size as the whole slide (W 33.87cm x H 19.05cm)</a:t>
            </a:r>
            <a:r>
              <a:rPr lang="en-US" sz="1400" baseline="0">
                <a:solidFill>
                  <a:schemeClr val="tx2"/>
                </a:solidFill>
                <a:latin typeface="+mn-lt"/>
              </a:rPr>
              <a:t> if it is not it will distort.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You can bring the image into PowerPoint and crop it to size then save out as a PNG or JPEG if it is not already the correct size.</a:t>
            </a:r>
          </a:p>
          <a:p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78E6F3-CF10-34D1-A395-E1B71EA435B5}"/>
              </a:ext>
            </a:extLst>
          </p:cNvPr>
          <p:cNvSpPr txBox="1"/>
          <p:nvPr userDrawn="1"/>
        </p:nvSpPr>
        <p:spPr>
          <a:xfrm>
            <a:off x="0" y="-2906910"/>
            <a:ext cx="12195175" cy="223224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lIns="432000" tIns="468000" rIns="756000" bIns="0" rtlCol="0">
            <a:noAutofit/>
          </a:bodyPr>
          <a:lstStyle/>
          <a:p>
            <a:r>
              <a:rPr lang="en-US" sz="1400" b="1">
                <a:solidFill>
                  <a:schemeClr val="tx2"/>
                </a:solidFill>
                <a:latin typeface="+mn-lt"/>
              </a:rPr>
              <a:t>INSTRUCTIONS</a:t>
            </a:r>
            <a:r>
              <a:rPr lang="en-US" sz="1400" b="1" baseline="0">
                <a:solidFill>
                  <a:schemeClr val="tx2"/>
                </a:solidFill>
                <a:latin typeface="+mn-lt"/>
              </a:rPr>
              <a:t>: </a:t>
            </a:r>
            <a:r>
              <a:rPr lang="en-US" sz="1400">
                <a:solidFill>
                  <a:schemeClr val="tx2"/>
                </a:solidFill>
                <a:latin typeface="+mn-lt"/>
              </a:rPr>
              <a:t>To change the picture</a:t>
            </a:r>
          </a:p>
          <a:p>
            <a:r>
              <a:rPr lang="en-US" sz="1400">
                <a:solidFill>
                  <a:schemeClr val="tx2"/>
                </a:solidFill>
                <a:latin typeface="Amalia Medium" pitchFamily="34" charset="0"/>
              </a:rPr>
              <a:t>Double click on the existing image.</a:t>
            </a:r>
            <a:endParaRPr lang="en-US" sz="1400" baseline="0">
              <a:solidFill>
                <a:schemeClr val="tx2"/>
              </a:solidFill>
              <a:latin typeface="+mn-lt"/>
            </a:endParaRP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The picture format tab will open. You will then see a small icon of an image with an arrow.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Click on the icon and select the image you would like to use. 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Once the image has changed, double click on the new image and click on the crop icon to crop the image. You can crop/ move the image around as required.</a:t>
            </a:r>
          </a:p>
          <a:p>
            <a:r>
              <a:rPr lang="en-US" sz="1400" baseline="0">
                <a:solidFill>
                  <a:schemeClr val="tx2"/>
                </a:solidFill>
                <a:latin typeface="+mn-lt"/>
              </a:rPr>
              <a:t> </a:t>
            </a:r>
            <a:endParaRPr lang="en-GB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69AE458-58AA-9C4C-A466-344B24DB1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341562"/>
            <a:ext cx="522811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044E6A2-7882-6AA3-55A5-834AE56C86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917626"/>
            <a:ext cx="5228976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70C2220-B05D-9156-BFD5-60ABFB5CDF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7" name="Slide Number Placeholder 109">
            <a:extLst>
              <a:ext uri="{FF2B5EF4-FFF2-40B4-BE49-F238E27FC236}">
                <a16:creationId xmlns:a16="http://schemas.microsoft.com/office/drawing/2014/main" id="{B6DE157E-AA29-8D77-7194-D09DE3734813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6F05B9AA-F112-09C8-85B8-3959E8821F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18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s Content">
    <p:bg>
      <p:bgPr>
        <a:solidFill>
          <a:srgbClr val="FFD4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 userDrawn="1"/>
        </p:nvSpPr>
        <p:spPr>
          <a:xfrm>
            <a:off x="2886032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1989634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6190572" y="1644561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064401" y="1644561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C55294A0-6B1C-06D1-B7B5-FEEA0015312E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F2872D-5B35-762E-FE55-79B40C1C7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341562"/>
            <a:ext cx="522811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D8FC409-D5E3-30E7-6900-E1B5BF8925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434AF847-17B2-4603-D6FD-E25C8B1ECC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18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Content">
    <p:bg>
      <p:bgPr>
        <a:solidFill>
          <a:srgbClr val="FFD4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 userDrawn="1"/>
        </p:nvSpPr>
        <p:spPr>
          <a:xfrm>
            <a:off x="3289275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 userDrawn="1"/>
        </p:nvSpPr>
        <p:spPr>
          <a:xfrm>
            <a:off x="192931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501192C-1788-7C6B-76AE-A53CAC06A322}"/>
              </a:ext>
            </a:extLst>
          </p:cNvPr>
          <p:cNvSpPr/>
          <p:nvPr userDrawn="1"/>
        </p:nvSpPr>
        <p:spPr>
          <a:xfrm>
            <a:off x="0" y="-1740"/>
            <a:ext cx="3326141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1684679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6190572" y="1629594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064401" y="1629594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5A9657EF-2A4B-8F72-AD05-1A29E4B70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117230"/>
            <a:ext cx="11315701" cy="30784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109">
            <a:extLst>
              <a:ext uri="{FF2B5EF4-FFF2-40B4-BE49-F238E27FC236}">
                <a16:creationId xmlns:a16="http://schemas.microsoft.com/office/drawing/2014/main" id="{DDF83BB3-77E2-B0A0-53BC-C5DF6F85ABF8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94F4164-CE93-5CC1-73D4-B58637C662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6" y="186138"/>
            <a:ext cx="2075247" cy="57936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3F4472A-E87A-62CE-3486-11F826C28B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4329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2785219" y="0"/>
            <a:ext cx="533267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665088 w 5997764"/>
              <a:gd name="connsiteY5" fmla="*/ 0 h 6861328"/>
              <a:gd name="connsiteX6" fmla="*/ 0 w 5997764"/>
              <a:gd name="connsiteY6" fmla="*/ 6859588 h 6861328"/>
              <a:gd name="connsiteX0" fmla="*/ 0 w 5332676"/>
              <a:gd name="connsiteY0" fmla="*/ 6859588 h 6861328"/>
              <a:gd name="connsiteX1" fmla="*/ 4910489 w 5332676"/>
              <a:gd name="connsiteY1" fmla="*/ 6861328 h 6861328"/>
              <a:gd name="connsiteX2" fmla="*/ 5221944 w 5332676"/>
              <a:gd name="connsiteY2" fmla="*/ 6547210 h 6861328"/>
              <a:gd name="connsiteX3" fmla="*/ 5328425 w 5332676"/>
              <a:gd name="connsiteY3" fmla="*/ 6344898 h 6861328"/>
              <a:gd name="connsiteX4" fmla="*/ 5330901 w 5332676"/>
              <a:gd name="connsiteY4" fmla="*/ 0 h 6861328"/>
              <a:gd name="connsiteX5" fmla="*/ 0 w 5332676"/>
              <a:gd name="connsiteY5" fmla="*/ 0 h 6861328"/>
              <a:gd name="connsiteX6" fmla="*/ 0 w 533267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2676" h="6861328">
                <a:moveTo>
                  <a:pt x="0" y="6859588"/>
                </a:moveTo>
                <a:lnTo>
                  <a:pt x="4910489" y="6861328"/>
                </a:lnTo>
                <a:lnTo>
                  <a:pt x="5221944" y="6547210"/>
                </a:lnTo>
                <a:cubicBezTo>
                  <a:pt x="5288884" y="6480608"/>
                  <a:pt x="5328364" y="6394128"/>
                  <a:pt x="5328425" y="6344898"/>
                </a:cubicBezTo>
                <a:cubicBezTo>
                  <a:pt x="5326650" y="6046753"/>
                  <a:pt x="5332676" y="298145"/>
                  <a:pt x="533090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rgbClr val="F8F6F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1" y="0"/>
            <a:ext cx="4175940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5940" h="6861328">
                <a:moveTo>
                  <a:pt x="0" y="6859588"/>
                </a:moveTo>
                <a:lnTo>
                  <a:pt x="3753753" y="6861328"/>
                </a:lnTo>
                <a:lnTo>
                  <a:pt x="4065208" y="6547210"/>
                </a:lnTo>
                <a:cubicBezTo>
                  <a:pt x="4132148" y="6480608"/>
                  <a:pt x="4171628" y="6394128"/>
                  <a:pt x="4171689" y="6344898"/>
                </a:cubicBezTo>
                <a:cubicBezTo>
                  <a:pt x="4169914" y="6046753"/>
                  <a:pt x="4175940" y="298145"/>
                  <a:pt x="4174165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14"/>
          </p:nvPr>
        </p:nvSpPr>
        <p:spPr>
          <a:xfrm>
            <a:off x="4369246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Content Placeholder 5"/>
          <p:cNvSpPr>
            <a:spLocks noGrp="1"/>
          </p:cNvSpPr>
          <p:nvPr>
            <p:ph sz="quarter" idx="16"/>
          </p:nvPr>
        </p:nvSpPr>
        <p:spPr>
          <a:xfrm>
            <a:off x="8302533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E832644B-A027-3D0A-F973-728D68BC09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11251"/>
            <a:ext cx="3500784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2F8959B9-71B7-77E6-9C4F-EB986D14246C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E2D72E0-61D5-6519-1A7E-7407A0A240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EDDEC01-4450-8F95-6FC7-C320B9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9961CA-373F-2154-B3B1-874B4BEDDB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46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and 1/4 content page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>
            <a:off x="0" y="0"/>
            <a:ext cx="908655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  <a:gd name="connsiteX0" fmla="*/ 4910614 w 9086554"/>
              <a:gd name="connsiteY0" fmla="*/ 6859588 h 6861328"/>
              <a:gd name="connsiteX1" fmla="*/ 8664367 w 9086554"/>
              <a:gd name="connsiteY1" fmla="*/ 6861328 h 6861328"/>
              <a:gd name="connsiteX2" fmla="*/ 8975822 w 9086554"/>
              <a:gd name="connsiteY2" fmla="*/ 6547210 h 6861328"/>
              <a:gd name="connsiteX3" fmla="*/ 9082303 w 9086554"/>
              <a:gd name="connsiteY3" fmla="*/ 6344898 h 6861328"/>
              <a:gd name="connsiteX4" fmla="*/ 9084779 w 9086554"/>
              <a:gd name="connsiteY4" fmla="*/ 0 h 6861328"/>
              <a:gd name="connsiteX5" fmla="*/ 0 w 9086554"/>
              <a:gd name="connsiteY5" fmla="*/ 0 h 6861328"/>
              <a:gd name="connsiteX6" fmla="*/ 4910614 w 9086554"/>
              <a:gd name="connsiteY6" fmla="*/ 6859588 h 6861328"/>
              <a:gd name="connsiteX0" fmla="*/ 0 w 9086554"/>
              <a:gd name="connsiteY0" fmla="*/ 6859588 h 6861328"/>
              <a:gd name="connsiteX1" fmla="*/ 8664367 w 9086554"/>
              <a:gd name="connsiteY1" fmla="*/ 6861328 h 6861328"/>
              <a:gd name="connsiteX2" fmla="*/ 8975822 w 9086554"/>
              <a:gd name="connsiteY2" fmla="*/ 6547210 h 6861328"/>
              <a:gd name="connsiteX3" fmla="*/ 9082303 w 9086554"/>
              <a:gd name="connsiteY3" fmla="*/ 6344898 h 6861328"/>
              <a:gd name="connsiteX4" fmla="*/ 9084779 w 9086554"/>
              <a:gd name="connsiteY4" fmla="*/ 0 h 6861328"/>
              <a:gd name="connsiteX5" fmla="*/ 0 w 9086554"/>
              <a:gd name="connsiteY5" fmla="*/ 0 h 6861328"/>
              <a:gd name="connsiteX6" fmla="*/ 0 w 908655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6554" h="6861328">
                <a:moveTo>
                  <a:pt x="0" y="6859588"/>
                </a:moveTo>
                <a:lnTo>
                  <a:pt x="8664367" y="6861328"/>
                </a:lnTo>
                <a:lnTo>
                  <a:pt x="8975822" y="6547210"/>
                </a:lnTo>
                <a:cubicBezTo>
                  <a:pt x="9042762" y="6480608"/>
                  <a:pt x="9082242" y="6394128"/>
                  <a:pt x="9082303" y="6344898"/>
                </a:cubicBezTo>
                <a:cubicBezTo>
                  <a:pt x="9080528" y="6046753"/>
                  <a:pt x="9086554" y="298145"/>
                  <a:pt x="9084779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92506"/>
            <a:ext cx="8398290" cy="3912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330838" y="1341562"/>
            <a:ext cx="2454762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42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4000"/>
              </a:lnSpc>
              <a:buFontTx/>
              <a:buNone/>
              <a:defRPr sz="1600" baseline="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AA749F7-8A9B-9D8B-0FE2-19687816C6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68786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FE65C0A1-9BED-95F6-E067-B0CA25082BCA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40C0D34-3D9B-7B95-4B75-3D379E36CD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6382122"/>
            <a:ext cx="4292872" cy="175754"/>
          </a:xfrm>
        </p:spPr>
        <p:txBody>
          <a:bodyPr wrap="square" anchor="b">
            <a:spAutoFit/>
          </a:bodyPr>
          <a:lstStyle>
            <a:lvl1pPr>
              <a:spcAft>
                <a:spcPts val="200"/>
              </a:spcAft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DE035EB-6C7B-CF4C-56E4-7FCCA5D1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AA281B59-7EA0-3CEF-D506-7F533083F6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1" y="117426"/>
            <a:ext cx="1656184" cy="61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4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7428" y="440047"/>
            <a:ext cx="11315701" cy="30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2108471"/>
            <a:ext cx="11322050" cy="32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 - First level of bullet point – 14pt</a:t>
            </a:r>
          </a:p>
          <a:p>
            <a:pPr lvl="2"/>
            <a:r>
              <a:rPr lang="en-GB"/>
              <a:t>Third level - Second level of bullet point – 12pt</a:t>
            </a:r>
          </a:p>
          <a:p>
            <a:pPr lvl="3"/>
            <a:r>
              <a:rPr lang="en-GB"/>
              <a:t>Fourth level - Third level of bullet point – 10pt</a:t>
            </a:r>
          </a:p>
          <a:p>
            <a:pPr lvl="4"/>
            <a:r>
              <a:rPr lang="en-GB"/>
              <a:t>Fifth level - hyperlinks Fifth level </a:t>
            </a:r>
          </a:p>
        </p:txBody>
      </p:sp>
      <p:grpSp>
        <p:nvGrpSpPr>
          <p:cNvPr id="112" name="Group 111"/>
          <p:cNvGrpSpPr/>
          <p:nvPr userDrawn="1"/>
        </p:nvGrpSpPr>
        <p:grpSpPr>
          <a:xfrm>
            <a:off x="441059" y="-543299"/>
            <a:ext cx="11311203" cy="356341"/>
            <a:chOff x="441059" y="-543299"/>
            <a:chExt cx="11311203" cy="356341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67FE574-C472-944C-85AC-16E1F8CAA96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059" y="-543299"/>
              <a:ext cx="0" cy="356341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F782C39-0D18-B245-BF70-C282B0A1417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38973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A735312-2F3D-D74E-BD47-F2D0EC3819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283267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4412662-E083-6247-AD63-E3E205B5C45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1938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1D7E54F-EC9E-F047-80D5-1494B1F7DD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297363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8224BF4-720A-E842-B806-0D733B149B4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95988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F57B71B-7262-C943-8F0E-926200A1BB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99188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4CAC6C4-8DFB-2740-97F7-90FF0FCEA42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988300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C789A6A-CFFC-9242-ABA8-9EEF1F7FF3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185150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6F9C895-C70D-684C-BE55-F2F63606D6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18275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CF3D0A-4D9E-7645-BAD2-235D94D6248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062569" y="-543299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59C4FB6-F336-8D4E-A9F8-6C92DC15E26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752262" y="-543299"/>
              <a:ext cx="0" cy="356341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DA5BD5D-C36F-B84B-AF5A-E637C8AF11F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98381" y="-543299"/>
              <a:ext cx="0" cy="356341"/>
            </a:xfrm>
            <a:prstGeom prst="line">
              <a:avLst/>
            </a:prstGeom>
            <a:ln w="254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 userDrawn="1"/>
        </p:nvGrpSpPr>
        <p:grpSpPr>
          <a:xfrm>
            <a:off x="441059" y="7039657"/>
            <a:ext cx="11311203" cy="356341"/>
            <a:chOff x="441059" y="7039657"/>
            <a:chExt cx="11311203" cy="35634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1AE2D35-DB98-4C40-BAD2-670315C3F8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059" y="7039657"/>
              <a:ext cx="0" cy="356341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D7F2538-274A-9842-95A0-73C36996A15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38973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E42852-FA1F-B04C-9371-8E93272E24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283267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5756C35-AD97-A447-9FC0-F0FA4FA7EC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71938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8223EF5-4818-B642-9A60-D1E9F13A8F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297363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B21F70-6ECA-9449-A970-BBEDE88C00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95988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9C30193-7F02-F445-8AE2-CA517F7CDD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99188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8844B5B-0AA8-6D4D-9E46-AA378D9DE7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977592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85DAB4E-4C9B-2C46-9AC1-D2C31C3905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185150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5450B0D-FE75-DB46-ACD6-992428ACC1C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918275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CC32F0D-1C5F-2E48-A45C-8250B0BD2A0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062569" y="7039657"/>
              <a:ext cx="0" cy="356341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CC3CC1E-4EF3-D64A-AF8C-3006FAF4E55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752262" y="7039657"/>
              <a:ext cx="0" cy="356341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1DCB8A8-F42F-C54E-9B1C-4AF120BB070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02150" y="7039657"/>
              <a:ext cx="0" cy="356341"/>
            </a:xfrm>
            <a:prstGeom prst="line">
              <a:avLst/>
            </a:prstGeom>
            <a:ln w="254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 userDrawn="1"/>
        </p:nvGrpSpPr>
        <p:grpSpPr>
          <a:xfrm>
            <a:off x="-543750" y="456372"/>
            <a:ext cx="363498" cy="5872728"/>
            <a:chOff x="-543750" y="456372"/>
            <a:chExt cx="363498" cy="587272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97DB925-E068-B045-8E44-D5DE3798F681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540755" y="6329100"/>
              <a:ext cx="360503" cy="0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74D9A4-0BA8-C848-8BED-29B43927983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540755" y="3430130"/>
              <a:ext cx="360503" cy="0"/>
            </a:xfrm>
            <a:prstGeom prst="line">
              <a:avLst/>
            </a:prstGeom>
            <a:ln w="254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6B21299-A197-964A-A5F0-8365B33BB0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540755" y="456372"/>
              <a:ext cx="360503" cy="0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41FFB26-7469-4843-89A4-1A9D7F3D68E9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-543750" y="2108471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37F69AA-9375-2649-8B31-D47A2DC52D9A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-543750" y="1345690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3833C03-B7AE-9F4B-BAB4-65062ACA308F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-543750" y="5372066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BCAA520-1BFE-314A-9F42-E25402CEA82A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-543750" y="5372066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 userDrawn="1"/>
        </p:nvGrpSpPr>
        <p:grpSpPr>
          <a:xfrm>
            <a:off x="12377808" y="456372"/>
            <a:ext cx="363498" cy="5872728"/>
            <a:chOff x="12377808" y="456372"/>
            <a:chExt cx="363498" cy="587272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31F7EB-FA81-1F45-88A3-D55ED11542C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2380803" y="6329100"/>
              <a:ext cx="360503" cy="0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804969-F8D9-6640-8DB2-088B8BC2B819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2380803" y="3430130"/>
              <a:ext cx="360503" cy="0"/>
            </a:xfrm>
            <a:prstGeom prst="line">
              <a:avLst/>
            </a:prstGeom>
            <a:ln w="254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A80D99E-0F5E-8A41-AD4A-4232D229E5E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2380803" y="456372"/>
              <a:ext cx="360503" cy="0"/>
            </a:xfrm>
            <a:prstGeom prst="line">
              <a:avLst/>
            </a:prstGeom>
            <a:ln w="25400">
              <a:solidFill>
                <a:srgbClr val="FA19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08334E-1AC5-D745-88BE-802F0DADA8F6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12377808" y="2108471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B356B9-CC85-EC4C-AB51-D3E726783B92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12377808" y="1345690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6987DB-BB68-5542-B82F-8FF3190CB40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12377808" y="5372066"/>
              <a:ext cx="363498" cy="162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0" name="Picture 2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164" y="4621909"/>
            <a:ext cx="1916715" cy="57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1" name="TextBox 110"/>
          <p:cNvSpPr txBox="1"/>
          <p:nvPr userDrawn="1"/>
        </p:nvSpPr>
        <p:spPr>
          <a:xfrm>
            <a:off x="-1980727" y="5221650"/>
            <a:ext cx="1916715" cy="1015663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000" b="1">
                <a:solidFill>
                  <a:srgbClr val="D22630"/>
                </a:solidFill>
                <a:latin typeface="+mn-lt"/>
              </a:rPr>
              <a:t>Note</a:t>
            </a:r>
            <a:r>
              <a:rPr lang="en-GB" sz="1000">
                <a:solidFill>
                  <a:srgbClr val="D22630"/>
                </a:solidFill>
                <a:latin typeface="+mn-lt"/>
              </a:rPr>
              <a:t>: </a:t>
            </a:r>
            <a:r>
              <a:rPr lang="en-GB" sz="1000">
                <a:latin typeface="+mn-lt"/>
              </a:rPr>
              <a:t>To change text styles, place text cursor in text and choose to promote or demote level with one of</a:t>
            </a:r>
            <a:br>
              <a:rPr lang="en-GB" sz="1000">
                <a:latin typeface="+mn-lt"/>
              </a:rPr>
            </a:br>
            <a:r>
              <a:rPr lang="en-GB" sz="1000">
                <a:latin typeface="+mn-lt"/>
              </a:rPr>
              <a:t>the indicated buttons.</a:t>
            </a:r>
          </a:p>
          <a:p>
            <a:r>
              <a:rPr lang="en-GB" sz="1000">
                <a:latin typeface="+mn-lt"/>
              </a:rPr>
              <a:t>(located on the HOME tab)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3" r:id="rId2"/>
    <p:sldLayoutId id="2147483702" r:id="rId3"/>
    <p:sldLayoutId id="2147483685" r:id="rId4"/>
    <p:sldLayoutId id="2147483697" r:id="rId5"/>
    <p:sldLayoutId id="2147483680" r:id="rId6"/>
    <p:sldLayoutId id="2147483696" r:id="rId7"/>
    <p:sldLayoutId id="2147483707" r:id="rId8"/>
    <p:sldLayoutId id="2147483674" r:id="rId9"/>
    <p:sldLayoutId id="2147483699" r:id="rId10"/>
    <p:sldLayoutId id="2147483708" r:id="rId11"/>
    <p:sldLayoutId id="2147483705" r:id="rId12"/>
    <p:sldLayoutId id="2147483694" r:id="rId13"/>
    <p:sldLayoutId id="2147483695" r:id="rId14"/>
    <p:sldLayoutId id="2147483706" r:id="rId15"/>
    <p:sldLayoutId id="2147483687" r:id="rId16"/>
    <p:sldLayoutId id="2147483689" r:id="rId17"/>
    <p:sldLayoutId id="2147483709" r:id="rId18"/>
    <p:sldLayoutId id="2147483691" r:id="rId19"/>
    <p:sldLayoutId id="2147483692" r:id="rId20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 cap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544388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1088776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633164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2177552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25000"/>
        </a:lnSpc>
        <a:spcBef>
          <a:spcPts val="0"/>
        </a:spcBef>
        <a:spcAft>
          <a:spcPts val="1400"/>
        </a:spcAft>
        <a:defRPr sz="1400" b="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rtl="0" eaLnBrk="1" fontAlgn="base" hangingPunct="1">
        <a:lnSpc>
          <a:spcPct val="125000"/>
        </a:lnSpc>
        <a:spcBef>
          <a:spcPts val="700"/>
        </a:spcBef>
        <a:spcAft>
          <a:spcPct val="0"/>
        </a:spcAft>
        <a:buClr>
          <a:schemeClr val="accent2"/>
        </a:buClr>
        <a:buFontTx/>
        <a:buBlip>
          <a:blip r:embed="rId23"/>
        </a:buBlip>
        <a:defRPr sz="1400" b="0">
          <a:solidFill>
            <a:schemeClr val="tx2"/>
          </a:solidFill>
          <a:latin typeface="+mn-lt"/>
        </a:defRPr>
      </a:lvl2pPr>
      <a:lvl3pPr marL="360363" indent="-173038" algn="l" rtl="0" eaLnBrk="1" fontAlgn="base" hangingPunct="1">
        <a:lnSpc>
          <a:spcPct val="125000"/>
        </a:lnSpc>
        <a:spcBef>
          <a:spcPts val="200"/>
        </a:spcBef>
        <a:spcAft>
          <a:spcPct val="0"/>
        </a:spcAft>
        <a:buClrTx/>
        <a:buFont typeface="Amalia" pitchFamily="34" charset="0"/>
        <a:buChar char="•"/>
        <a:tabLst/>
        <a:defRPr sz="1200">
          <a:solidFill>
            <a:schemeClr val="tx2"/>
          </a:solidFill>
          <a:latin typeface="+mn-lt"/>
        </a:defRPr>
      </a:lvl3pPr>
      <a:lvl4pPr marL="532800" indent="-179388" algn="l" rtl="0" eaLnBrk="1" fontAlgn="base" hangingPunct="1">
        <a:lnSpc>
          <a:spcPct val="125000"/>
        </a:lnSpc>
        <a:spcBef>
          <a:spcPts val="540"/>
        </a:spcBef>
        <a:spcAft>
          <a:spcPct val="0"/>
        </a:spcAft>
        <a:buClrTx/>
        <a:buFont typeface="Nokia Pure Headline Light" pitchFamily="34" charset="0"/>
        <a:buChar char="–"/>
        <a:tabLst/>
        <a:defRPr sz="1000">
          <a:solidFill>
            <a:schemeClr val="tx2"/>
          </a:solidFill>
          <a:latin typeface="+mn-lt"/>
        </a:defRPr>
      </a:lvl4pPr>
      <a:lvl5pPr marL="0" indent="0" algn="l" rtl="0" eaLnBrk="1" fontAlgn="base" hangingPunct="1">
        <a:lnSpc>
          <a:spcPct val="125000"/>
        </a:lnSpc>
        <a:spcBef>
          <a:spcPts val="2000"/>
        </a:spcBef>
        <a:spcAft>
          <a:spcPct val="0"/>
        </a:spcAft>
        <a:buFont typeface="Calibri" panose="020F0502020204030204" pitchFamily="34" charset="0"/>
        <a:buNone/>
        <a:tabLst/>
        <a:defRPr sz="1200" b="0" u="sng" baseline="0">
          <a:solidFill>
            <a:srgbClr val="64C5C9"/>
          </a:solidFill>
          <a:latin typeface="+mn-lt"/>
        </a:defRPr>
      </a:lvl5pPr>
      <a:lvl6pPr marL="0" indent="0" algn="l" rtl="0" eaLnBrk="1" fontAlgn="base" hangingPunct="1">
        <a:spcBef>
          <a:spcPts val="2858"/>
        </a:spcBef>
        <a:spcAft>
          <a:spcPct val="0"/>
        </a:spcAft>
        <a:buFont typeface="Arial" charset="0"/>
        <a:buNone/>
        <a:defRPr sz="1400">
          <a:solidFill>
            <a:srgbClr val="FF0000"/>
          </a:solidFill>
          <a:latin typeface="+mn-lt"/>
        </a:defRPr>
      </a:lvl6pPr>
      <a:lvl7pPr marL="2687916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7pPr>
      <a:lvl8pPr marL="3232304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8pPr>
      <a:lvl9pPr marL="3776692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1BD500-E77D-A172-F13B-103996DDD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27" y="1829356"/>
            <a:ext cx="10559386" cy="344709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sr-Latn-RS" sz="4000" dirty="0">
                <a:latin typeface="Amalia" panose="020B0504020203020204" pitchFamily="34" charset="-18"/>
              </a:rPr>
              <a:t>PRIHODI I RASHODI OD NAKNADA – </a:t>
            </a:r>
            <a:br>
              <a:rPr lang="sr-Latn-RS" sz="4000" dirty="0">
                <a:latin typeface="Amalia" panose="020B0504020203020204" pitchFamily="34" charset="-18"/>
              </a:rPr>
            </a:br>
            <a:r>
              <a:rPr lang="sr-Latn-RS" sz="4000" dirty="0">
                <a:latin typeface="Amalia" panose="020B0504020203020204" pitchFamily="34" charset="-18"/>
              </a:rPr>
              <a:t>PRAĆENJE SA ASPEKTA KONTROLINGA</a:t>
            </a:r>
            <a:br>
              <a:rPr lang="sr-Latn-RS" sz="4000" dirty="0">
                <a:latin typeface="Amalia" panose="020B0504020203020204" pitchFamily="34" charset="-18"/>
              </a:rPr>
            </a:br>
            <a:br>
              <a:rPr lang="sr-Latn-RS" sz="4000" dirty="0">
                <a:latin typeface="Amalia" panose="020B0504020203020204" pitchFamily="34" charset="-18"/>
              </a:rPr>
            </a:br>
            <a:r>
              <a:rPr lang="sr-Latn-RS" dirty="0">
                <a:latin typeface="Amalia" panose="020B0504020203020204" pitchFamily="34" charset="-18"/>
              </a:rPr>
              <a:t>08.12.2023.</a:t>
            </a:r>
            <a:br>
              <a:rPr lang="sr-Latn-RS" dirty="0">
                <a:latin typeface="Amalia" panose="020B0504020203020204" pitchFamily="34" charset="-18"/>
              </a:rPr>
            </a:br>
            <a:r>
              <a:rPr lang="sr-Latn-RS" dirty="0">
                <a:latin typeface="Amalia" panose="020B0504020203020204" pitchFamily="34" charset="-18"/>
              </a:rPr>
              <a:t>Ljubomir Skupek, Rajfajzen banka</a:t>
            </a:r>
            <a:br>
              <a:rPr lang="sr-Latn-RS" dirty="0">
                <a:latin typeface="Amalia" panose="020B0504020203020204" pitchFamily="34" charset="-18"/>
              </a:rPr>
            </a:br>
            <a:endParaRPr lang="en-AT" sz="4000" dirty="0"/>
          </a:p>
        </p:txBody>
      </p:sp>
    </p:spTree>
    <p:extLst>
      <p:ext uri="{BB962C8B-B14F-4D97-AF65-F5344CB8AC3E}">
        <p14:creationId xmlns:p14="http://schemas.microsoft.com/office/powerpoint/2010/main" val="18965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89" y="124732"/>
            <a:ext cx="11353569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dirty="0">
                <a:latin typeface="Amalia" panose="020B0504020203020204" pitchFamily="34" charset="-18"/>
              </a:rPr>
              <a:t>EVROPSKE BANKE (EBA) – PROMENE GLAVNIH RACIA 2014 vs 2023</a:t>
            </a:r>
            <a:endParaRPr lang="sr-Latn-RS" altLang="sr-Latn-RS" sz="2000" b="1" dirty="0">
              <a:latin typeface="Amalia" panose="020B0504020203020204" pitchFamily="34" charset="-18"/>
            </a:endParaRPr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41ED9A57-92CC-92F2-9275-176D2743E156}"/>
              </a:ext>
            </a:extLst>
          </p:cNvPr>
          <p:cNvSpPr txBox="1"/>
          <p:nvPr/>
        </p:nvSpPr>
        <p:spPr>
          <a:xfrm>
            <a:off x="8383442" y="3657690"/>
            <a:ext cx="1370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CIR</a:t>
            </a:r>
            <a:endParaRPr lang="en-US" sz="1100" b="1" dirty="0">
              <a:latin typeface="+mn-lt"/>
            </a:endParaRPr>
          </a:p>
        </p:txBody>
      </p:sp>
      <p:sp>
        <p:nvSpPr>
          <p:cNvPr id="11" name="TextBox 27">
            <a:extLst>
              <a:ext uri="{FF2B5EF4-FFF2-40B4-BE49-F238E27FC236}">
                <a16:creationId xmlns:a16="http://schemas.microsoft.com/office/drawing/2014/main" id="{51D0CF18-7038-C034-C2AF-44ED889BA97F}"/>
              </a:ext>
            </a:extLst>
          </p:cNvPr>
          <p:cNvSpPr txBox="1"/>
          <p:nvPr/>
        </p:nvSpPr>
        <p:spPr>
          <a:xfrm>
            <a:off x="4393279" y="3686261"/>
            <a:ext cx="1370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NIM</a:t>
            </a:r>
            <a:endParaRPr lang="en-US" sz="1100" b="1" dirty="0">
              <a:latin typeface="+mn-lt"/>
            </a:endParaRP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29A86847-3C4E-0FD1-B50C-33580BB66C4B}"/>
              </a:ext>
            </a:extLst>
          </p:cNvPr>
          <p:cNvSpPr txBox="1"/>
          <p:nvPr/>
        </p:nvSpPr>
        <p:spPr>
          <a:xfrm>
            <a:off x="6195327" y="871829"/>
            <a:ext cx="1370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NPE</a:t>
            </a:r>
            <a:endParaRPr lang="en-US" sz="1100" b="1" dirty="0">
              <a:latin typeface="+mn-lt"/>
            </a:endParaRP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325FA27A-8687-63BD-5F7B-4794B44F3F84}"/>
              </a:ext>
            </a:extLst>
          </p:cNvPr>
          <p:cNvSpPr txBox="1"/>
          <p:nvPr/>
        </p:nvSpPr>
        <p:spPr>
          <a:xfrm>
            <a:off x="403116" y="3701305"/>
            <a:ext cx="1370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COST OF RISK</a:t>
            </a:r>
            <a:endParaRPr lang="en-US" sz="1100" b="1" dirty="0">
              <a:latin typeface="+mn-lt"/>
            </a:endParaRP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BA7F5DA0-7675-F2F8-706A-8A091DF6E884}"/>
              </a:ext>
            </a:extLst>
          </p:cNvPr>
          <p:cNvSpPr txBox="1"/>
          <p:nvPr/>
        </p:nvSpPr>
        <p:spPr>
          <a:xfrm>
            <a:off x="1704906" y="838184"/>
            <a:ext cx="1370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LOAN TO DEPOSIT</a:t>
            </a:r>
            <a:endParaRPr lang="en-US" sz="1100" b="1" dirty="0"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8C10A1-5869-D647-AE20-93B44203C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153" y="1028522"/>
            <a:ext cx="3495675" cy="25812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3A24BC-F093-5ABD-FE9B-B0449AF40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475" y="3855538"/>
            <a:ext cx="3524250" cy="25812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285396-68B2-2C7C-D530-6B5264FB3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82" y="3855538"/>
            <a:ext cx="3495675" cy="25717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429DAFC-8F84-EA6E-B045-712332223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489" y="3871286"/>
            <a:ext cx="3495675" cy="26289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0F08D15-C8FD-3488-2445-5F96D5752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022" y="989641"/>
            <a:ext cx="34766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73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96" y="124732"/>
            <a:ext cx="11257362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PRINOS NA ANGAŽOVANI KAPITAL (RoE) </a:t>
            </a:r>
          </a:p>
        </p:txBody>
      </p:sp>
      <p:sp>
        <p:nvSpPr>
          <p:cNvPr id="9" name="TextBox 27">
            <a:extLst>
              <a:ext uri="{FF2B5EF4-FFF2-40B4-BE49-F238E27FC236}">
                <a16:creationId xmlns:a16="http://schemas.microsoft.com/office/drawing/2014/main" id="{04019687-75EE-928C-BBBD-066ABEDED0A3}"/>
              </a:ext>
            </a:extLst>
          </p:cNvPr>
          <p:cNvSpPr txBox="1"/>
          <p:nvPr/>
        </p:nvSpPr>
        <p:spPr>
          <a:xfrm>
            <a:off x="403696" y="1825545"/>
            <a:ext cx="331586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600" b="1" dirty="0">
                <a:latin typeface="+mn-lt"/>
              </a:rPr>
              <a:t>EVROPSKE BANKE: 2014-2023</a:t>
            </a:r>
            <a:endParaRPr lang="en-US" sz="1600" b="1" dirty="0">
              <a:latin typeface="+mn-l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9AA4B4D-37B7-B66A-856A-CB3466DE3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7" y="2235873"/>
            <a:ext cx="4154892" cy="35770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2BF46E-C8BB-C089-E9FD-A2EF2B33D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2235873"/>
            <a:ext cx="5880553" cy="3577098"/>
          </a:xfrm>
          <a:prstGeom prst="rect">
            <a:avLst/>
          </a:prstGeom>
        </p:spPr>
      </p:pic>
      <p:sp>
        <p:nvSpPr>
          <p:cNvPr id="8" name="TextBox 27">
            <a:extLst>
              <a:ext uri="{FF2B5EF4-FFF2-40B4-BE49-F238E27FC236}">
                <a16:creationId xmlns:a16="http://schemas.microsoft.com/office/drawing/2014/main" id="{00BF8EB5-427A-2976-FED1-52DA97D0EDB5}"/>
              </a:ext>
            </a:extLst>
          </p:cNvPr>
          <p:cNvSpPr txBox="1"/>
          <p:nvPr/>
        </p:nvSpPr>
        <p:spPr>
          <a:xfrm>
            <a:off x="5638800" y="1833176"/>
            <a:ext cx="331586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600" b="1" dirty="0">
                <a:latin typeface="+mn-lt"/>
              </a:rPr>
              <a:t>SVETSKO BANKARSTVO: 2000-2023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511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3" y="124732"/>
            <a:ext cx="11474245" cy="456541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dirty="0">
                <a:latin typeface="Amalia" panose="020B0504020203020204" pitchFamily="34" charset="-18"/>
              </a:rPr>
              <a:t>EVROPSKE BANKE (EBA) – RACIO NAKNADE U UKUPNIM PRIHODIMA 2014 vs 2023</a:t>
            </a:r>
            <a:endParaRPr lang="sr-Latn-RS" altLang="sr-Latn-RS" sz="2000" b="1" dirty="0">
              <a:latin typeface="Amalia" panose="020B0504020203020204" pitchFamily="34" charset="-18"/>
            </a:endParaRPr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41ED9A57-92CC-92F2-9275-176D2743E156}"/>
              </a:ext>
            </a:extLst>
          </p:cNvPr>
          <p:cNvSpPr txBox="1"/>
          <p:nvPr/>
        </p:nvSpPr>
        <p:spPr>
          <a:xfrm>
            <a:off x="186813" y="690632"/>
            <a:ext cx="349942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BROJILAC I IMENILAC: KRETANJE</a:t>
            </a:r>
            <a:endParaRPr lang="en-US" sz="1100" b="1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635C2-FB94-F1A4-FDE1-9B8A6DC3C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3" y="969268"/>
            <a:ext cx="4572000" cy="37502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112A3F-016B-4F21-8D74-10B69373D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397" y="775270"/>
            <a:ext cx="332422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6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1BD500-E77D-A172-F13B-103996DDD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70" y="2899286"/>
            <a:ext cx="10559386" cy="307776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sr-Latn-RS" sz="4000" dirty="0">
                <a:latin typeface="Amalia" panose="020B0504020203020204" pitchFamily="34" charset="-18"/>
              </a:rPr>
              <a:t>ULOGA NAKNADA U OPERATIVNIM PRIHODIMA BANAKA</a:t>
            </a:r>
            <a:br>
              <a:rPr lang="sr-Latn-RS" sz="4000" dirty="0">
                <a:latin typeface="Amalia" panose="020B0504020203020204" pitchFamily="34" charset="-18"/>
              </a:rPr>
            </a:br>
            <a:br>
              <a:rPr lang="sr-Latn-RS" sz="4000" dirty="0">
                <a:latin typeface="Amalia" panose="020B0504020203020204" pitchFamily="34" charset="-18"/>
              </a:rPr>
            </a:br>
            <a:br>
              <a:rPr lang="sr-Latn-RS" sz="4000" dirty="0">
                <a:latin typeface="Amalia" panose="020B0504020203020204" pitchFamily="34" charset="-18"/>
              </a:rPr>
            </a:br>
            <a:endParaRPr lang="en-AT" sz="4000" dirty="0"/>
          </a:p>
        </p:txBody>
      </p:sp>
    </p:spTree>
    <p:extLst>
      <p:ext uri="{BB962C8B-B14F-4D97-AF65-F5344CB8AC3E}">
        <p14:creationId xmlns:p14="http://schemas.microsoft.com/office/powerpoint/2010/main" val="3677069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r>
              <a:rPr lang="sr-Latn-RS" altLang="sr-Latn-RS" sz="2000" b="1" dirty="0">
                <a:latin typeface="Amalia" panose="020B0504020203020204" pitchFamily="34" charset="-18"/>
              </a:rPr>
              <a:t>FAKTORI VISINE NAKNADA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B2AA3D-A4D8-8A61-8677-7124542FA471}"/>
              </a:ext>
            </a:extLst>
          </p:cNvPr>
          <p:cNvSpPr/>
          <p:nvPr/>
        </p:nvSpPr>
        <p:spPr>
          <a:xfrm>
            <a:off x="301912" y="1174016"/>
            <a:ext cx="4004617" cy="755978"/>
          </a:xfrm>
          <a:prstGeom prst="rect">
            <a:avLst/>
          </a:prstGeom>
          <a:solidFill>
            <a:srgbClr val="FFD40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1. KARAKTERISTIKE VEZANE ZA POJEDINAČNE BANKE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EECD-61E2-BA66-3D91-04289204A08C}"/>
              </a:ext>
            </a:extLst>
          </p:cNvPr>
          <p:cNvSpPr/>
          <p:nvPr/>
        </p:nvSpPr>
        <p:spPr>
          <a:xfrm>
            <a:off x="7302480" y="1174016"/>
            <a:ext cx="4004617" cy="683980"/>
          </a:xfrm>
          <a:prstGeom prst="rect">
            <a:avLst/>
          </a:prstGeom>
          <a:solidFill>
            <a:srgbClr val="FFD403"/>
          </a:solidFill>
          <a:ln>
            <a:solidFill>
              <a:srgbClr val="FFD4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2. VLASNIČKA STRUKTURA POJEDINAČNE BANKE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1526E1-4091-4297-1ECE-4B60417772E4}"/>
              </a:ext>
            </a:extLst>
          </p:cNvPr>
          <p:cNvSpPr/>
          <p:nvPr/>
        </p:nvSpPr>
        <p:spPr>
          <a:xfrm>
            <a:off x="301912" y="5001612"/>
            <a:ext cx="4004617" cy="817271"/>
          </a:xfrm>
          <a:prstGeom prst="rect">
            <a:avLst/>
          </a:prstGeom>
          <a:solidFill>
            <a:srgbClr val="FFD4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3. REGULATIVA U ODREĐENOJ ZEMLJI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516802-D6C6-E1E4-C2B4-B013B7EAF07A}"/>
              </a:ext>
            </a:extLst>
          </p:cNvPr>
          <p:cNvSpPr/>
          <p:nvPr/>
        </p:nvSpPr>
        <p:spPr>
          <a:xfrm>
            <a:off x="7302479" y="5027429"/>
            <a:ext cx="4004617" cy="683980"/>
          </a:xfrm>
          <a:prstGeom prst="rect">
            <a:avLst/>
          </a:prstGeom>
          <a:solidFill>
            <a:srgbClr val="FFD4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endParaRPr lang="sr-Latn-RS" sz="1400" b="1" dirty="0">
              <a:solidFill>
                <a:schemeClr val="tx1"/>
              </a:solidFill>
              <a:latin typeface="+mj-lt"/>
            </a:endParaRPr>
          </a:p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4. KARAKTERISTIKE TRŽIŠTA U ODREĐENOJ ZEMLJI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  <a:p>
            <a:pPr algn="ctr" fontAlgn="t"/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87BC00-81F6-77CD-00BE-A687952FD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355" y="2753032"/>
            <a:ext cx="3055732" cy="1366684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604597F-6B84-C91F-76BB-AA5340D92459}"/>
              </a:ext>
            </a:extLst>
          </p:cNvPr>
          <p:cNvCxnSpPr/>
          <p:nvPr/>
        </p:nvCxnSpPr>
        <p:spPr>
          <a:xfrm>
            <a:off x="2654710" y="1929994"/>
            <a:ext cx="1720645" cy="1245825"/>
          </a:xfrm>
          <a:prstGeom prst="straightConnector1">
            <a:avLst/>
          </a:prstGeom>
          <a:ln w="5715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7E32A4-4BC6-19CB-503B-3116A4076CF9}"/>
              </a:ext>
            </a:extLst>
          </p:cNvPr>
          <p:cNvCxnSpPr/>
          <p:nvPr/>
        </p:nvCxnSpPr>
        <p:spPr>
          <a:xfrm flipV="1">
            <a:off x="2418735" y="3973040"/>
            <a:ext cx="2025446" cy="9565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BF09FAA-56B8-2C39-3E2F-43F19A1A1EA5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7502013" y="1857996"/>
            <a:ext cx="1802776" cy="1317823"/>
          </a:xfrm>
          <a:prstGeom prst="straightConnector1">
            <a:avLst/>
          </a:prstGeom>
          <a:ln w="5715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9EE768-1136-EFF1-C3A1-1A58563A5C9A}"/>
              </a:ext>
            </a:extLst>
          </p:cNvPr>
          <p:cNvCxnSpPr>
            <a:cxnSpLocks/>
          </p:cNvCxnSpPr>
          <p:nvPr/>
        </p:nvCxnSpPr>
        <p:spPr>
          <a:xfrm flipH="1" flipV="1">
            <a:off x="7431087" y="3859799"/>
            <a:ext cx="2342178" cy="1033658"/>
          </a:xfrm>
          <a:prstGeom prst="straightConnector1">
            <a:avLst/>
          </a:prstGeom>
          <a:ln w="57150"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51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FAKTORI VISINE NAKNADA – 1/4: KARAKTERISTIKE VEZANE ZA POJEDINAČNE BANKE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B56AEA-A07B-ADF5-30D7-CBEE29A61125}"/>
              </a:ext>
            </a:extLst>
          </p:cNvPr>
          <p:cNvSpPr/>
          <p:nvPr/>
        </p:nvSpPr>
        <p:spPr>
          <a:xfrm>
            <a:off x="2456876" y="1183793"/>
            <a:ext cx="4884052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VELIČINA BANKE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E6857E-2CAC-DB49-3449-D4E6603EBE74}"/>
              </a:ext>
            </a:extLst>
          </p:cNvPr>
          <p:cNvSpPr/>
          <p:nvPr/>
        </p:nvSpPr>
        <p:spPr>
          <a:xfrm>
            <a:off x="2456876" y="2323873"/>
            <a:ext cx="4884052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TEHNOLOŠKI OSLONAC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B0649C-994E-FC60-6E05-8F9ECEDF4E48}"/>
              </a:ext>
            </a:extLst>
          </p:cNvPr>
          <p:cNvSpPr/>
          <p:nvPr/>
        </p:nvSpPr>
        <p:spPr>
          <a:xfrm>
            <a:off x="2456876" y="3463953"/>
            <a:ext cx="4884052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KAMATE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&gt;</a:t>
            </a:r>
            <a:r>
              <a:rPr lang="sr-Latn-RS" b="1" dirty="0">
                <a:solidFill>
                  <a:schemeClr val="tx1"/>
                </a:solidFill>
                <a:latin typeface="+mj-lt"/>
              </a:rPr>
              <a:t>NAKNADE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+mj-lt"/>
              </a:rPr>
              <a:t>ili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 KAMATE&lt;NAKNADE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BE331D-555E-9F0B-9A83-727928A32CCC}"/>
              </a:ext>
            </a:extLst>
          </p:cNvPr>
          <p:cNvSpPr/>
          <p:nvPr/>
        </p:nvSpPr>
        <p:spPr>
          <a:xfrm>
            <a:off x="2456876" y="4604033"/>
            <a:ext cx="4884052" cy="683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KVALITET RUKOVOĐENJA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Graphic 5" descr="Muscular arm with solid fill">
            <a:extLst>
              <a:ext uri="{FF2B5EF4-FFF2-40B4-BE49-F238E27FC236}">
                <a16:creationId xmlns:a16="http://schemas.microsoft.com/office/drawing/2014/main" id="{8675767D-EF4C-2660-CC02-373D55B5C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745" y="1104582"/>
            <a:ext cx="914400" cy="914400"/>
          </a:xfrm>
          <a:prstGeom prst="rect">
            <a:avLst/>
          </a:prstGeom>
        </p:spPr>
      </p:pic>
      <p:pic>
        <p:nvPicPr>
          <p:cNvPr id="10" name="Graphic 9" descr="Ui Ux with solid fill">
            <a:extLst>
              <a:ext uri="{FF2B5EF4-FFF2-40B4-BE49-F238E27FC236}">
                <a16:creationId xmlns:a16="http://schemas.microsoft.com/office/drawing/2014/main" id="{CEFE0751-24E8-3472-9FFF-5F8B37EB1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745" y="2279753"/>
            <a:ext cx="914400" cy="914400"/>
          </a:xfrm>
          <a:prstGeom prst="rect">
            <a:avLst/>
          </a:prstGeom>
        </p:spPr>
      </p:pic>
      <p:pic>
        <p:nvPicPr>
          <p:cNvPr id="20" name="Graphic 19" descr="Domino Tile with solid fill">
            <a:extLst>
              <a:ext uri="{FF2B5EF4-FFF2-40B4-BE49-F238E27FC236}">
                <a16:creationId xmlns:a16="http://schemas.microsoft.com/office/drawing/2014/main" id="{AB1F7A40-3E6F-5673-6220-400412ADB5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745" y="3384742"/>
            <a:ext cx="914400" cy="914400"/>
          </a:xfrm>
          <a:prstGeom prst="rect">
            <a:avLst/>
          </a:prstGeom>
        </p:spPr>
      </p:pic>
      <p:pic>
        <p:nvPicPr>
          <p:cNvPr id="23" name="Graphic 22" descr="Classroom with solid fill">
            <a:extLst>
              <a:ext uri="{FF2B5EF4-FFF2-40B4-BE49-F238E27FC236}">
                <a16:creationId xmlns:a16="http://schemas.microsoft.com/office/drawing/2014/main" id="{82A96663-2BCD-AEA2-B257-2CC1A2BA68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2662" y="45023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6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FAKTORI VISINE NAKNADA – 2/4: VLASNIČKA STRUKTURA POJEDINAČNE BANKE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B56AEA-A07B-ADF5-30D7-CBEE29A61125}"/>
              </a:ext>
            </a:extLst>
          </p:cNvPr>
          <p:cNvSpPr/>
          <p:nvPr/>
        </p:nvSpPr>
        <p:spPr>
          <a:xfrm>
            <a:off x="205289" y="2893912"/>
            <a:ext cx="3334324" cy="21598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STRANO VLASNIŠTVO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BE331D-555E-9F0B-9A83-727928A32CCC}"/>
              </a:ext>
            </a:extLst>
          </p:cNvPr>
          <p:cNvSpPr/>
          <p:nvPr/>
        </p:nvSpPr>
        <p:spPr>
          <a:xfrm>
            <a:off x="3971680" y="2893912"/>
            <a:ext cx="3720670" cy="2159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>
                <a:solidFill>
                  <a:schemeClr val="tx1"/>
                </a:solidFill>
                <a:latin typeface="+mj-lt"/>
              </a:rPr>
              <a:t>DRŽAVNO VLASNIŠTVO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52A771-9D5D-E26D-6015-1C518ED3E78C}"/>
              </a:ext>
            </a:extLst>
          </p:cNvPr>
          <p:cNvSpPr/>
          <p:nvPr/>
        </p:nvSpPr>
        <p:spPr>
          <a:xfrm>
            <a:off x="8223495" y="2862729"/>
            <a:ext cx="3334324" cy="2191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POJEDINAČNO/PORODIČNO/</a:t>
            </a:r>
          </a:p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“MENADŽMENT“ VLASNIŠTVO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37EA06-DC33-CA02-E1E7-E3588CA0F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51" y="1292656"/>
            <a:ext cx="1571625" cy="12100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C49B59-4784-050F-83C9-856E8E2CD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4844" y="1723709"/>
            <a:ext cx="1209195" cy="6215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196A7D-0282-E589-F428-DFE66AC1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602" y="901423"/>
            <a:ext cx="1571625" cy="178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8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FAKTORI VISINE NAKNADA – 3/4: REGULATIVA U ODREĐENOJ ZEMLJI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B56AEA-A07B-ADF5-30D7-CBEE29A61125}"/>
              </a:ext>
            </a:extLst>
          </p:cNvPr>
          <p:cNvSpPr/>
          <p:nvPr/>
        </p:nvSpPr>
        <p:spPr>
          <a:xfrm>
            <a:off x="6845791" y="1336193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USLOVI ZA DOBIJANJE KREDITA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69476B-5735-CF2E-2847-DBB15DCF18CC}"/>
              </a:ext>
            </a:extLst>
          </p:cNvPr>
          <p:cNvSpPr/>
          <p:nvPr/>
        </p:nvSpPr>
        <p:spPr>
          <a:xfrm>
            <a:off x="2609276" y="1336193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USLOVI ZA NOVE KOMPANIJE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7B228-384C-98F6-D641-CCE0E07F2849}"/>
              </a:ext>
            </a:extLst>
          </p:cNvPr>
          <p:cNvSpPr/>
          <p:nvPr/>
        </p:nvSpPr>
        <p:spPr>
          <a:xfrm>
            <a:off x="6950218" y="5145406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SPROVOĐENJE UGOVORNIH OBAVEZA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180B90-B38E-21E2-A915-AD81A3B82F99}"/>
              </a:ext>
            </a:extLst>
          </p:cNvPr>
          <p:cNvSpPr/>
          <p:nvPr/>
        </p:nvSpPr>
        <p:spPr>
          <a:xfrm>
            <a:off x="2609275" y="5145406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ZAŠTITA INVESTITORA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2C00AF-8FF3-3E55-1B9A-53E11B30A530}"/>
              </a:ext>
            </a:extLst>
          </p:cNvPr>
          <p:cNvSpPr/>
          <p:nvPr/>
        </p:nvSpPr>
        <p:spPr>
          <a:xfrm>
            <a:off x="774371" y="3205233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REŠAVANJE STEČAJEVA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C2DAA9-64ED-4ADA-A2E7-C1F473A1FDEE}"/>
              </a:ext>
            </a:extLst>
          </p:cNvPr>
          <p:cNvSpPr/>
          <p:nvPr/>
        </p:nvSpPr>
        <p:spPr>
          <a:xfrm>
            <a:off x="8626618" y="3126003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PORESKO OPTEREĆENJE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" name="Graphic 10" descr="Scroll with solid fill">
            <a:extLst>
              <a:ext uri="{FF2B5EF4-FFF2-40B4-BE49-F238E27FC236}">
                <a16:creationId xmlns:a16="http://schemas.microsoft.com/office/drawing/2014/main" id="{BF3D9E83-A969-15FD-3679-913AB6C5E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3925" y="2867025"/>
            <a:ext cx="2111866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6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FAKTORI VISINE NAKNADA – 4/4: KARAKTERISTIKE TRŽIŠTA U ODREĐENOJ ZEMLJI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95B8B85-EC03-0FF0-C510-E78258D92C79}"/>
              </a:ext>
            </a:extLst>
          </p:cNvPr>
          <p:cNvSpPr/>
          <p:nvPr/>
        </p:nvSpPr>
        <p:spPr>
          <a:xfrm>
            <a:off x="914400" y="2346960"/>
            <a:ext cx="2807438" cy="189992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800" b="1" dirty="0">
                <a:solidFill>
                  <a:schemeClr val="tx1"/>
                </a:solidFill>
                <a:latin typeface="+mj-lt"/>
              </a:rPr>
              <a:t>STANJE EKONOMIJE</a:t>
            </a:r>
            <a:endParaRPr lang="en-AU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0DF483-FCDA-0FC7-917F-DEA1C18EF06B}"/>
              </a:ext>
            </a:extLst>
          </p:cNvPr>
          <p:cNvSpPr/>
          <p:nvPr/>
        </p:nvSpPr>
        <p:spPr>
          <a:xfrm>
            <a:off x="7813040" y="2346960"/>
            <a:ext cx="2807438" cy="189992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800" b="1" dirty="0">
                <a:solidFill>
                  <a:schemeClr val="tx1"/>
                </a:solidFill>
                <a:latin typeface="+mj-lt"/>
              </a:rPr>
              <a:t>STANJE KONKURENCIJE</a:t>
            </a:r>
            <a:endParaRPr lang="en-AU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Graphic 5" descr="Briefcase outline">
            <a:extLst>
              <a:ext uri="{FF2B5EF4-FFF2-40B4-BE49-F238E27FC236}">
                <a16:creationId xmlns:a16="http://schemas.microsoft.com/office/drawing/2014/main" id="{8DCF9B14-0176-3CBA-A09F-9B0FD2D61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0150" y="2415857"/>
            <a:ext cx="17526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dirty="0">
                <a:latin typeface="Amalia" panose="020B0504020203020204" pitchFamily="34" charset="-18"/>
              </a:rPr>
              <a:t>REGIONALNO KRETANJE PRIHODA OD NAKNADA</a:t>
            </a:r>
            <a:endParaRPr lang="sr-Latn-RS" altLang="sr-Latn-RS" sz="2000" b="1" dirty="0">
              <a:latin typeface="Amalia" panose="020B0504020203020204" pitchFamily="34" charset="-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27DCA8-B5D4-785C-8914-13884A6AB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4262"/>
            <a:ext cx="4956175" cy="2432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BD797C-B434-EDB2-E15D-BEB4A6F70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35" y="704263"/>
            <a:ext cx="5099665" cy="24322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0389F7-E335-2475-9AF1-EFD71E7E6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12" y="3588201"/>
            <a:ext cx="4620649" cy="26990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8AABA-44DE-F3F2-C313-995509A24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5935" y="3716024"/>
            <a:ext cx="5301636" cy="2571268"/>
          </a:xfrm>
          <a:prstGeom prst="rect">
            <a:avLst/>
          </a:prstGeom>
        </p:spPr>
      </p:pic>
      <p:sp>
        <p:nvSpPr>
          <p:cNvPr id="3" name="TextBox 27">
            <a:extLst>
              <a:ext uri="{FF2B5EF4-FFF2-40B4-BE49-F238E27FC236}">
                <a16:creationId xmlns:a16="http://schemas.microsoft.com/office/drawing/2014/main" id="{4DB9D371-896E-06F7-4DC5-0F8C1694139F}"/>
              </a:ext>
            </a:extLst>
          </p:cNvPr>
          <p:cNvSpPr txBox="1"/>
          <p:nvPr/>
        </p:nvSpPr>
        <p:spPr>
          <a:xfrm>
            <a:off x="371540" y="524612"/>
            <a:ext cx="349942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RACIO </a:t>
            </a:r>
            <a:r>
              <a:rPr lang="sr-Latn-RS" sz="1100" b="1" i="1" dirty="0">
                <a:latin typeface="+mn-lt"/>
              </a:rPr>
              <a:t>NETO NAKNADE / UKUPNI PRIHODI</a:t>
            </a:r>
            <a:r>
              <a:rPr lang="sr-Latn-RS" sz="1100" b="1" dirty="0">
                <a:latin typeface="+mn-lt"/>
              </a:rPr>
              <a:t>: 2007-2018</a:t>
            </a:r>
            <a:endParaRPr lang="en-US" sz="1100" b="1" dirty="0">
              <a:latin typeface="+mn-lt"/>
            </a:endParaRPr>
          </a:p>
        </p:txBody>
      </p:sp>
      <p:sp>
        <p:nvSpPr>
          <p:cNvPr id="4" name="TextBox 27">
            <a:extLst>
              <a:ext uri="{FF2B5EF4-FFF2-40B4-BE49-F238E27FC236}">
                <a16:creationId xmlns:a16="http://schemas.microsoft.com/office/drawing/2014/main" id="{B00E22AC-BBDD-D047-8C7A-D36CAA34E872}"/>
              </a:ext>
            </a:extLst>
          </p:cNvPr>
          <p:cNvSpPr txBox="1"/>
          <p:nvPr/>
        </p:nvSpPr>
        <p:spPr>
          <a:xfrm>
            <a:off x="301912" y="3281785"/>
            <a:ext cx="349942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RACIO </a:t>
            </a:r>
            <a:r>
              <a:rPr lang="sr-Latn-RS" sz="1100" b="1" i="1" dirty="0">
                <a:latin typeface="+mn-lt"/>
              </a:rPr>
              <a:t>NETO NAKNADE / UKUPNA AKTIVA</a:t>
            </a:r>
            <a:r>
              <a:rPr lang="sr-Latn-RS" sz="1100" b="1" dirty="0">
                <a:latin typeface="+mn-lt"/>
              </a:rPr>
              <a:t>: 2007-2018</a:t>
            </a:r>
            <a:endParaRPr lang="en-US" sz="1100" b="1" dirty="0">
              <a:latin typeface="+mn-lt"/>
            </a:endParaRP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id="{886CF48D-9C24-9748-A5A1-346BA992020F}"/>
              </a:ext>
            </a:extLst>
          </p:cNvPr>
          <p:cNvSpPr txBox="1"/>
          <p:nvPr/>
        </p:nvSpPr>
        <p:spPr>
          <a:xfrm>
            <a:off x="6710396" y="365708"/>
            <a:ext cx="505074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RACIO </a:t>
            </a:r>
            <a:r>
              <a:rPr lang="sr-Latn-RS" sz="1100" b="1" i="1" dirty="0">
                <a:latin typeface="+mn-lt"/>
              </a:rPr>
              <a:t>NETO NAKNADE / UKUPNI PRIHODI</a:t>
            </a:r>
            <a:r>
              <a:rPr lang="sr-Latn-RS" sz="1100" b="1" dirty="0">
                <a:latin typeface="+mn-lt"/>
              </a:rPr>
              <a:t>: PROSEČNA VREDNOST ZA PERIOD 2007-2018 PO REGIONIMA</a:t>
            </a:r>
            <a:endParaRPr lang="en-US" sz="1100" b="1" dirty="0">
              <a:latin typeface="+mn-lt"/>
            </a:endParaRPr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62B1944A-F0CF-CBCC-D18B-DEB109ED9D77}"/>
              </a:ext>
            </a:extLst>
          </p:cNvPr>
          <p:cNvSpPr txBox="1"/>
          <p:nvPr/>
        </p:nvSpPr>
        <p:spPr>
          <a:xfrm>
            <a:off x="6685935" y="3365699"/>
            <a:ext cx="505074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100" b="1" dirty="0">
                <a:latin typeface="+mn-lt"/>
              </a:rPr>
              <a:t>RACIO </a:t>
            </a:r>
            <a:r>
              <a:rPr lang="sr-Latn-RS" sz="1100" b="1" i="1" dirty="0">
                <a:latin typeface="+mn-lt"/>
              </a:rPr>
              <a:t>NETO NAKNADE / UKUPNA AKTIVA</a:t>
            </a:r>
            <a:r>
              <a:rPr lang="sr-Latn-RS" sz="1100" b="1" dirty="0">
                <a:latin typeface="+mn-lt"/>
              </a:rPr>
              <a:t>: PROSEČNA VREDNOST ZA PERIOD 2007-2018 PO REGIONIMA</a:t>
            </a:r>
            <a:endParaRPr lang="en-US" sz="11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8549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dirty="0">
                <a:latin typeface="Amalia" panose="020B0504020203020204" pitchFamily="34" charset="-18"/>
              </a:rPr>
              <a:t>ECB: DINAMIKA PRIHODA OD NAKNADA U EVRO ZONI</a:t>
            </a:r>
            <a:endParaRPr lang="sr-Latn-RS" altLang="sr-Latn-RS" sz="2000" b="1" dirty="0">
              <a:latin typeface="Amalia" panose="020B0504020203020204" pitchFamily="34" charset="-1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657D09-3A23-F6BA-BD55-5DB796813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43" y="1272228"/>
            <a:ext cx="3171825" cy="2781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1E2F71-7234-0FA4-4C98-0F19EB71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317" y="1272228"/>
            <a:ext cx="3143250" cy="2781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73C807-A0AB-0D1C-9E2E-0E7FB42FB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983" y="1329378"/>
            <a:ext cx="3133725" cy="2667000"/>
          </a:xfrm>
          <a:prstGeom prst="rect">
            <a:avLst/>
          </a:prstGeom>
        </p:spPr>
      </p:pic>
      <p:sp>
        <p:nvSpPr>
          <p:cNvPr id="3" name="TextBox 27">
            <a:extLst>
              <a:ext uri="{FF2B5EF4-FFF2-40B4-BE49-F238E27FC236}">
                <a16:creationId xmlns:a16="http://schemas.microsoft.com/office/drawing/2014/main" id="{6D3D1944-B49B-6806-7BDA-0A11EAF0449B}"/>
              </a:ext>
            </a:extLst>
          </p:cNvPr>
          <p:cNvSpPr txBox="1"/>
          <p:nvPr/>
        </p:nvSpPr>
        <p:spPr>
          <a:xfrm>
            <a:off x="590595" y="4671739"/>
            <a:ext cx="306951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400" dirty="0">
                <a:latin typeface="+mn-lt"/>
              </a:rPr>
              <a:t>TENDENCIJA 1: </a:t>
            </a:r>
          </a:p>
          <a:p>
            <a:pPr algn="just"/>
            <a:r>
              <a:rPr lang="sr-Latn-RS" sz="1400" b="1" dirty="0">
                <a:latin typeface="+mn-lt"/>
              </a:rPr>
              <a:t>STABILNO UČEŠĆE </a:t>
            </a:r>
            <a:r>
              <a:rPr lang="sr-Latn-RS" sz="1400" dirty="0">
                <a:latin typeface="+mn-lt"/>
              </a:rPr>
              <a:t>U UKUPNIM PRIHODIMA (OKO JEDNE PETINE)</a:t>
            </a:r>
            <a:endParaRPr lang="en-US" sz="1400" dirty="0">
              <a:latin typeface="+mn-lt"/>
            </a:endParaRP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1EEEC4AF-0A2A-A5B5-391C-DA84AB7061D1}"/>
              </a:ext>
            </a:extLst>
          </p:cNvPr>
          <p:cNvSpPr txBox="1"/>
          <p:nvPr/>
        </p:nvSpPr>
        <p:spPr>
          <a:xfrm>
            <a:off x="4366182" y="4671738"/>
            <a:ext cx="306951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400" dirty="0">
                <a:latin typeface="+mn-lt"/>
              </a:rPr>
              <a:t>TENDENCIJA 2: </a:t>
            </a:r>
          </a:p>
          <a:p>
            <a:pPr algn="just"/>
            <a:r>
              <a:rPr lang="sr-Latn-RS" sz="1400" b="1" dirty="0">
                <a:latin typeface="+mn-lt"/>
              </a:rPr>
              <a:t>STABILIZATORSKA FUNKCIJA </a:t>
            </a:r>
            <a:r>
              <a:rPr lang="sr-Latn-RS" sz="1400" dirty="0">
                <a:latin typeface="+mn-lt"/>
              </a:rPr>
              <a:t>U KOMPOZICIJI PRIHODA</a:t>
            </a:r>
            <a:endParaRPr lang="en-US" sz="1400" dirty="0">
              <a:latin typeface="+mn-lt"/>
            </a:endParaRPr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B4EE4211-F53B-104D-9184-01F4CE92AB6C}"/>
              </a:ext>
            </a:extLst>
          </p:cNvPr>
          <p:cNvSpPr txBox="1"/>
          <p:nvPr/>
        </p:nvSpPr>
        <p:spPr>
          <a:xfrm>
            <a:off x="8331189" y="4671737"/>
            <a:ext cx="306951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sr-Latn-RS" sz="1400" dirty="0">
                <a:latin typeface="+mn-lt"/>
              </a:rPr>
              <a:t>TENDENCIJA 3: </a:t>
            </a:r>
          </a:p>
          <a:p>
            <a:pPr algn="just"/>
            <a:r>
              <a:rPr lang="sr-Latn-RS" sz="1400" b="1" dirty="0">
                <a:latin typeface="+mn-lt"/>
              </a:rPr>
              <a:t>VISOKA KORELACIJA SA PRIHODIMA OD KAMATA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3520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ODNOS UČEŠĆE NAKNADA U PRIHODIMA &amp; TRŽIŠNA VALORIZACIJA BANAKA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32E5C-361E-7D67-5161-59E4DC14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18" y="901422"/>
            <a:ext cx="6753225" cy="5438775"/>
          </a:xfrm>
          <a:prstGeom prst="rect">
            <a:avLst/>
          </a:prstGeom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CCAF0B00-F19C-B176-15C8-D99DD8CD1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5549" y="1761022"/>
            <a:ext cx="3912794" cy="422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McKINSEY GLOBAL BANKING ANNUAL REVIEW 2021: 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sr-Latn-RS" sz="1800" kern="100" dirty="0"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Poslovni modeli banaka koji su orijentisani ka budućnosti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sr-Latn-RS" sz="1800" kern="100" dirty="0"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Manje zavise od klasičnog finansijskog posredovanja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Više su orijentisani na dodatne usluge koje podrazumevaju veće učešće klijenata i stvaranje održivih prihoda od naknada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endParaRPr lang="sr-Latn-R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49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12" y="124732"/>
            <a:ext cx="11359146" cy="77669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ct val="50000"/>
              </a:spcBef>
              <a:buClrTx/>
            </a:pPr>
            <a:r>
              <a:rPr lang="sr-Latn-RS" altLang="sr-Latn-RS" sz="2000" b="1" dirty="0">
                <a:latin typeface="Amalia" panose="020B0504020203020204" pitchFamily="34" charset="-18"/>
              </a:rPr>
              <a:t>BANKE U REPUBLICI SRBIJI: Q3 2023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8BA0B34D-68A6-6CDD-F781-7298DDFE3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12" y="3895020"/>
            <a:ext cx="9851923" cy="215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Učešće rashoda naknada u bruto prihodima od banaka: mala razlika između grupa Top 5 i Ranked 6-12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Učešće neto prihoda od naknada u prihodima od kamata: značajna razlika grupa Top 5 i Ranked 6-12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Učešće neto prihoda od naknada u ukupnoj aktivi: značajna razlika grupa Top 5 i Ranked 6-12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endParaRPr lang="sr-Latn-R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EDAD900-6DF3-B557-DAEB-1AB173E8E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93438"/>
              </p:ext>
            </p:extLst>
          </p:nvPr>
        </p:nvGraphicFramePr>
        <p:xfrm>
          <a:off x="550863" y="1340801"/>
          <a:ext cx="7383461" cy="2231072"/>
        </p:xfrm>
        <a:graphic>
          <a:graphicData uri="http://schemas.openxmlformats.org/drawingml/2006/table">
            <a:tbl>
              <a:tblPr/>
              <a:tblGrid>
                <a:gridCol w="1651076">
                  <a:extLst>
                    <a:ext uri="{9D8B030D-6E8A-4147-A177-3AD203B41FA5}">
                      <a16:colId xmlns:a16="http://schemas.microsoft.com/office/drawing/2014/main" val="3257478325"/>
                    </a:ext>
                  </a:extLst>
                </a:gridCol>
                <a:gridCol w="1372804">
                  <a:extLst>
                    <a:ext uri="{9D8B030D-6E8A-4147-A177-3AD203B41FA5}">
                      <a16:colId xmlns:a16="http://schemas.microsoft.com/office/drawing/2014/main" val="1833322345"/>
                    </a:ext>
                  </a:extLst>
                </a:gridCol>
                <a:gridCol w="1576870">
                  <a:extLst>
                    <a:ext uri="{9D8B030D-6E8A-4147-A177-3AD203B41FA5}">
                      <a16:colId xmlns:a16="http://schemas.microsoft.com/office/drawing/2014/main" val="3675510897"/>
                    </a:ext>
                  </a:extLst>
                </a:gridCol>
                <a:gridCol w="1409907">
                  <a:extLst>
                    <a:ext uri="{9D8B030D-6E8A-4147-A177-3AD203B41FA5}">
                      <a16:colId xmlns:a16="http://schemas.microsoft.com/office/drawing/2014/main" val="2928979111"/>
                    </a:ext>
                  </a:extLst>
                </a:gridCol>
                <a:gridCol w="1372804">
                  <a:extLst>
                    <a:ext uri="{9D8B030D-6E8A-4147-A177-3AD203B41FA5}">
                      <a16:colId xmlns:a16="http://schemas.microsoft.com/office/drawing/2014/main" val="3323261144"/>
                    </a:ext>
                  </a:extLst>
                </a:gridCol>
              </a:tblGrid>
              <a:tr h="10141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Rashodi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naknada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 /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Prihodi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naknada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malia" panose="020B0504020203020204" pitchFamily="34" charset="-1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Naknade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/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Kamate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malia" panose="020B0504020203020204" pitchFamily="34" charset="-1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Naknade / Operativni prihodi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Naknade / Ukupna aktiva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211117"/>
                  </a:ext>
                </a:extLst>
              </a:tr>
              <a:tr h="304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34.6%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26.7%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1.34%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163823"/>
                  </a:ext>
                </a:extLst>
              </a:tr>
              <a:tr h="304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TOP 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36.5%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27.7%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1.48%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206403"/>
                  </a:ext>
                </a:extLst>
              </a:tr>
              <a:tr h="304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RANKED 6-12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28.2%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22.9%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0.98%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183095"/>
                  </a:ext>
                </a:extLst>
              </a:tr>
              <a:tr h="304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RANKED 13-20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53.1%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36.6%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2.23%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913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515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1BD500-E77D-A172-F13B-103996DDD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27" y="2814241"/>
            <a:ext cx="10559386" cy="61555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sr-Latn-RS" sz="4000" dirty="0">
                <a:latin typeface="Amalia" panose="020B0504020203020204" pitchFamily="34" charset="-18"/>
              </a:rPr>
              <a:t>NAKNADE – PRIHODI I RASHODI</a:t>
            </a:r>
            <a:endParaRPr lang="en-AT" sz="4000" dirty="0"/>
          </a:p>
        </p:txBody>
      </p:sp>
    </p:spTree>
    <p:extLst>
      <p:ext uri="{BB962C8B-B14F-4D97-AF65-F5344CB8AC3E}">
        <p14:creationId xmlns:p14="http://schemas.microsoft.com/office/powerpoint/2010/main" val="3638783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24732"/>
            <a:ext cx="11307097" cy="425874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NAKNADE: ULOGA KONTROLINGA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F6FBF-C38F-8CAC-7A04-76960FEBF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79" y="938391"/>
            <a:ext cx="8096250" cy="3724275"/>
          </a:xfrm>
          <a:prstGeom prst="rect">
            <a:avLst/>
          </a:prstGeom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24EF4F5A-7AE3-A685-4FD0-9A0F35D89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30" y="5371962"/>
            <a:ext cx="10391640" cy="113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600" b="1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RAZVOJ KONTROLINGA JE NERASKIDIVO POVEZAN SA INFORMACIONIM POTREBAMA MENADŽMENTA.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endParaRPr lang="sr-Latn-RS" sz="1600" b="1" kern="100" dirty="0"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sr-Latn-RS" sz="1600" b="1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POVEZANOST JE TOLIKO ČVRSTA DA BI MOGLI DA KAŽEMO DA MENADŽMENT BEZ TIH POTREBA NEMA MNOGO ŠANSI ZA USPEH U KONKURENTSKOM OKRUŽENJU.</a:t>
            </a:r>
            <a:endParaRPr lang="sr-Latn-R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46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4732"/>
            <a:ext cx="11356258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KONTROLING DIMENZIJE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8AEB92-FA35-C161-654E-A93D522BD040}"/>
              </a:ext>
            </a:extLst>
          </p:cNvPr>
          <p:cNvSpPr/>
          <p:nvPr/>
        </p:nvSpPr>
        <p:spPr>
          <a:xfrm>
            <a:off x="6934487" y="1001188"/>
            <a:ext cx="2839024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US" b="1" dirty="0">
                <a:solidFill>
                  <a:schemeClr val="tx1"/>
                </a:solidFill>
                <a:latin typeface="+mj-lt"/>
              </a:rPr>
              <a:t>PROI</a:t>
            </a:r>
            <a:r>
              <a:rPr lang="sr-Latn-RS" b="1" dirty="0">
                <a:solidFill>
                  <a:schemeClr val="tx1"/>
                </a:solidFill>
                <a:latin typeface="+mj-lt"/>
              </a:rPr>
              <a:t>ZVODI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74CED-E5F9-F87F-D272-EC99F3D6170C}"/>
              </a:ext>
            </a:extLst>
          </p:cNvPr>
          <p:cNvSpPr/>
          <p:nvPr/>
        </p:nvSpPr>
        <p:spPr>
          <a:xfrm>
            <a:off x="1256439" y="1001188"/>
            <a:ext cx="2839024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US" b="1" dirty="0">
                <a:solidFill>
                  <a:schemeClr val="tx1"/>
                </a:solidFill>
                <a:latin typeface="+mj-lt"/>
              </a:rPr>
              <a:t>POSLOVNI SEGMENTI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93CE69-7C0C-753B-2314-E8C807C6BF5E}"/>
              </a:ext>
            </a:extLst>
          </p:cNvPr>
          <p:cNvSpPr/>
          <p:nvPr/>
        </p:nvSpPr>
        <p:spPr>
          <a:xfrm>
            <a:off x="1256439" y="4647882"/>
            <a:ext cx="2839024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DISTRIBUTIVNI KANALI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1244E6-1647-07F8-C8BB-5C1F4A9026D4}"/>
              </a:ext>
            </a:extLst>
          </p:cNvPr>
          <p:cNvSpPr/>
          <p:nvPr/>
        </p:nvSpPr>
        <p:spPr>
          <a:xfrm>
            <a:off x="7047926" y="4647882"/>
            <a:ext cx="2839024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KOMITENTI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2DA989-22A5-A631-C513-6E9057516F82}"/>
              </a:ext>
            </a:extLst>
          </p:cNvPr>
          <p:cNvSpPr/>
          <p:nvPr/>
        </p:nvSpPr>
        <p:spPr>
          <a:xfrm>
            <a:off x="4095463" y="2673816"/>
            <a:ext cx="2839024" cy="755978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REZULTAT BANKE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6BDDA-48C8-53A2-8D60-5BB769CD650F}"/>
              </a:ext>
            </a:extLst>
          </p:cNvPr>
          <p:cNvSpPr/>
          <p:nvPr/>
        </p:nvSpPr>
        <p:spPr>
          <a:xfrm>
            <a:off x="4095463" y="6175066"/>
            <a:ext cx="2839024" cy="43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DIMENZIJE = KONTROLING NAČIN POSMATRANJA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685E15-5AF0-058E-896E-6073B713D5EB}"/>
              </a:ext>
            </a:extLst>
          </p:cNvPr>
          <p:cNvCxnSpPr>
            <a:endCxn id="5" idx="2"/>
          </p:cNvCxnSpPr>
          <p:nvPr/>
        </p:nvCxnSpPr>
        <p:spPr>
          <a:xfrm flipH="1" flipV="1">
            <a:off x="2675951" y="1757166"/>
            <a:ext cx="1419512" cy="91665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F4C369-CAA0-8CF1-ED44-FDAD6521A028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675951" y="3445022"/>
            <a:ext cx="1419512" cy="120286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2B9798-A70F-6D79-3A00-4AE736D79B89}"/>
              </a:ext>
            </a:extLst>
          </p:cNvPr>
          <p:cNvCxnSpPr>
            <a:endCxn id="4" idx="2"/>
          </p:cNvCxnSpPr>
          <p:nvPr/>
        </p:nvCxnSpPr>
        <p:spPr>
          <a:xfrm flipV="1">
            <a:off x="6934487" y="1757166"/>
            <a:ext cx="1419512" cy="91665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1E9376-52B4-D1C4-7D75-3FE1BE47B4F2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934487" y="3445022"/>
            <a:ext cx="1532951" cy="120286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41B3A21-EAC0-59DB-7D55-FAB722363290}"/>
              </a:ext>
            </a:extLst>
          </p:cNvPr>
          <p:cNvSpPr/>
          <p:nvPr/>
        </p:nvSpPr>
        <p:spPr>
          <a:xfrm>
            <a:off x="4713316" y="4655496"/>
            <a:ext cx="1828799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DIL (TRANSAKCIJA/KREDIT/DEPOZIT)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1F34AC-40D9-C7C4-D02B-D3B5D85D67F8}"/>
              </a:ext>
            </a:extLst>
          </p:cNvPr>
          <p:cNvCxnSpPr>
            <a:cxnSpLocks/>
          </p:cNvCxnSpPr>
          <p:nvPr/>
        </p:nvCxnSpPr>
        <p:spPr>
          <a:xfrm>
            <a:off x="5627715" y="3467864"/>
            <a:ext cx="0" cy="118763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600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4732"/>
            <a:ext cx="11356258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HIJERAHIJA KONTROLING INFORMACIJA (O NAKNADAMA)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74CED-E5F9-F87F-D272-EC99F3D6170C}"/>
              </a:ext>
            </a:extLst>
          </p:cNvPr>
          <p:cNvSpPr/>
          <p:nvPr/>
        </p:nvSpPr>
        <p:spPr>
          <a:xfrm>
            <a:off x="1169794" y="1001188"/>
            <a:ext cx="8710804" cy="755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SEGMENT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45B870-5296-3E88-CCCE-822FD8685732}"/>
              </a:ext>
            </a:extLst>
          </p:cNvPr>
          <p:cNvSpPr/>
          <p:nvPr/>
        </p:nvSpPr>
        <p:spPr>
          <a:xfrm>
            <a:off x="1169794" y="1997466"/>
            <a:ext cx="8710804" cy="7559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SEGMENT &amp; PROIZVOD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9FE972-6F8B-A8B2-2004-9D4333F4B0D3}"/>
              </a:ext>
            </a:extLst>
          </p:cNvPr>
          <p:cNvSpPr/>
          <p:nvPr/>
        </p:nvSpPr>
        <p:spPr>
          <a:xfrm>
            <a:off x="1169793" y="2909174"/>
            <a:ext cx="8710805" cy="7559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SEGMENT &amp; PROIZVOD &amp; KLIJENT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FE986A-BCFD-D9EB-54C0-EB0C9BA81470}"/>
              </a:ext>
            </a:extLst>
          </p:cNvPr>
          <p:cNvSpPr/>
          <p:nvPr/>
        </p:nvSpPr>
        <p:spPr>
          <a:xfrm>
            <a:off x="1169794" y="3905452"/>
            <a:ext cx="8710806" cy="75597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SEGMENT &amp; PROIZVOD &amp; KLIJENT &amp; DIL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2F9CB4-C2C0-D3B3-BB13-F1E18707CC1E}"/>
              </a:ext>
            </a:extLst>
          </p:cNvPr>
          <p:cNvSpPr/>
          <p:nvPr/>
        </p:nvSpPr>
        <p:spPr>
          <a:xfrm>
            <a:off x="1169794" y="4760711"/>
            <a:ext cx="8710806" cy="75597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2000" b="1" dirty="0">
                <a:solidFill>
                  <a:schemeClr val="tx1"/>
                </a:solidFill>
                <a:latin typeface="+mj-lt"/>
              </a:rPr>
              <a:t>SEGMENT &amp; PROIZVOD &amp; KLIJENT &amp; DIL &amp; DISTRIBUTIVNI KANAL</a:t>
            </a:r>
            <a:endParaRPr lang="en-A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7668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45537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NAKNADE: PRAĆENJE PO POSLOVNIM SEGMENTIMA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5446CAB-A96D-C92B-DC81-0C9AF9FCA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271" y="1494503"/>
            <a:ext cx="3688386" cy="323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6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Konstantno proširivanje hijerarhije Promena nosioca prihoda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6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Promena nosioca rashoda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6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Interakcija depozitne i kreditne strane bilansa (n</a:t>
            </a:r>
            <a:r>
              <a:rPr lang="sr-Latn-RS" sz="16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aknade IFI-ja koje se prenose na komitente)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6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Specifičnosti naknada u poslovima posredovanja (pr</a:t>
            </a:r>
            <a:r>
              <a:rPr lang="sr-Latn-RS" sz="16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ihodi od naknada u poslovima posredovanja (osiguranje, penzijski i investicioni fondovi)</a:t>
            </a:r>
          </a:p>
          <a:p>
            <a:pPr marL="28575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6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Walk</a:t>
            </a:r>
            <a:r>
              <a:rPr lang="sr-Latn-RS" sz="16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-in customers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8C43CBF8-E7AD-E3B9-B7C8-1792C4506ECA}"/>
              </a:ext>
            </a:extLst>
          </p:cNvPr>
          <p:cNvSpPr/>
          <p:nvPr/>
        </p:nvSpPr>
        <p:spPr>
          <a:xfrm rot="19647533">
            <a:off x="853502" y="1631957"/>
            <a:ext cx="1799013" cy="13896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FABDDE2-85FC-EB80-94F4-8CDEF71A6C1F}"/>
              </a:ext>
            </a:extLst>
          </p:cNvPr>
          <p:cNvSpPr/>
          <p:nvPr/>
        </p:nvSpPr>
        <p:spPr>
          <a:xfrm rot="6641115">
            <a:off x="3436675" y="3440643"/>
            <a:ext cx="1855495" cy="1467205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1D0803F-8D57-E200-20E5-244CA36B65F4}"/>
              </a:ext>
            </a:extLst>
          </p:cNvPr>
          <p:cNvSpPr/>
          <p:nvPr/>
        </p:nvSpPr>
        <p:spPr>
          <a:xfrm rot="4141338">
            <a:off x="145517" y="3483463"/>
            <a:ext cx="1892528" cy="1399465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FD23BF1-9F33-1D43-B792-599F4440CF8F}"/>
              </a:ext>
            </a:extLst>
          </p:cNvPr>
          <p:cNvSpPr/>
          <p:nvPr/>
        </p:nvSpPr>
        <p:spPr>
          <a:xfrm>
            <a:off x="1689463" y="4539668"/>
            <a:ext cx="2036913" cy="1555162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FINANSIJSKE INSTITUCIJE</a:t>
            </a:r>
            <a:endParaRPr lang="en-US" sz="1400" b="1" dirty="0"/>
          </a:p>
        </p:txBody>
      </p:sp>
      <p:sp>
        <p:nvSpPr>
          <p:cNvPr id="10" name="Pentagon 9">
            <a:extLst>
              <a:ext uri="{FF2B5EF4-FFF2-40B4-BE49-F238E27FC236}">
                <a16:creationId xmlns:a16="http://schemas.microsoft.com/office/drawing/2014/main" id="{B8DD8557-F594-5FC6-88B9-77759327096D}"/>
              </a:ext>
            </a:extLst>
          </p:cNvPr>
          <p:cNvSpPr/>
          <p:nvPr/>
        </p:nvSpPr>
        <p:spPr>
          <a:xfrm>
            <a:off x="1689463" y="2709000"/>
            <a:ext cx="2025253" cy="1699174"/>
          </a:xfrm>
          <a:prstGeom prst="pentag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KLIJENTI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E7C180-248F-2884-39B0-28D947031FE4}"/>
              </a:ext>
            </a:extLst>
          </p:cNvPr>
          <p:cNvSpPr txBox="1"/>
          <p:nvPr/>
        </p:nvSpPr>
        <p:spPr>
          <a:xfrm>
            <a:off x="-1935072" y="2207952"/>
            <a:ext cx="7376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FIZIČKA LICA</a:t>
            </a:r>
            <a:endParaRPr 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DA4787-D792-C8E7-F1D7-BD5EA6F16DE2}"/>
              </a:ext>
            </a:extLst>
          </p:cNvPr>
          <p:cNvSpPr txBox="1"/>
          <p:nvPr/>
        </p:nvSpPr>
        <p:spPr>
          <a:xfrm>
            <a:off x="-2596299" y="3933880"/>
            <a:ext cx="737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VELIKA PRAVNA </a:t>
            </a:r>
          </a:p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LICA</a:t>
            </a:r>
            <a:endParaRPr 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F51EA5-ADBB-2A55-36C9-9A5A4A07F0D4}"/>
              </a:ext>
            </a:extLst>
          </p:cNvPr>
          <p:cNvSpPr txBox="1"/>
          <p:nvPr/>
        </p:nvSpPr>
        <p:spPr>
          <a:xfrm>
            <a:off x="676342" y="3912635"/>
            <a:ext cx="737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MALA I SREDNJA </a:t>
            </a:r>
          </a:p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PRAVNA LICA</a:t>
            </a:r>
            <a:endParaRPr 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08A6142F-6525-36A8-641E-641D0385B67C}"/>
              </a:ext>
            </a:extLst>
          </p:cNvPr>
          <p:cNvSpPr/>
          <p:nvPr/>
        </p:nvSpPr>
        <p:spPr>
          <a:xfrm rot="12761204">
            <a:off x="2798101" y="1652830"/>
            <a:ext cx="1799013" cy="13896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FCB1D7-804A-1175-F427-5EB36845C019}"/>
              </a:ext>
            </a:extLst>
          </p:cNvPr>
          <p:cNvSpPr txBox="1"/>
          <p:nvPr/>
        </p:nvSpPr>
        <p:spPr>
          <a:xfrm>
            <a:off x="-12834" y="2231152"/>
            <a:ext cx="7376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ZAPOSLENI</a:t>
            </a:r>
            <a:endParaRPr 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718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45537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NAKNADE: PRAĆENJE PO PROIZVODIMA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8C43CBF8-E7AD-E3B9-B7C8-1792C4506ECA}"/>
              </a:ext>
            </a:extLst>
          </p:cNvPr>
          <p:cNvSpPr/>
          <p:nvPr/>
        </p:nvSpPr>
        <p:spPr>
          <a:xfrm>
            <a:off x="3035998" y="1124307"/>
            <a:ext cx="1799013" cy="1389600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solidFill>
                  <a:schemeClr val="tx1"/>
                </a:solidFill>
              </a:rPr>
              <a:t>KREDITNI PROIZVODI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FABDDE2-85FC-EB80-94F4-8CDEF71A6C1F}"/>
              </a:ext>
            </a:extLst>
          </p:cNvPr>
          <p:cNvSpPr/>
          <p:nvPr/>
        </p:nvSpPr>
        <p:spPr>
          <a:xfrm>
            <a:off x="4362632" y="5129804"/>
            <a:ext cx="1799013" cy="1376517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KARTIČARSKE TRANSAKCIJE</a:t>
            </a:r>
            <a:endParaRPr lang="en-US" sz="1200" b="1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1D0803F-8D57-E200-20E5-244CA36B65F4}"/>
              </a:ext>
            </a:extLst>
          </p:cNvPr>
          <p:cNvSpPr/>
          <p:nvPr/>
        </p:nvSpPr>
        <p:spPr>
          <a:xfrm>
            <a:off x="559851" y="2728451"/>
            <a:ext cx="1936959" cy="1568246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NEBANKARSKE USLUGE</a:t>
            </a:r>
            <a:endParaRPr lang="en-US" sz="1200" b="1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D3048895-C75F-1A82-A102-70F2AF12CEB3}"/>
              </a:ext>
            </a:extLst>
          </p:cNvPr>
          <p:cNvSpPr/>
          <p:nvPr/>
        </p:nvSpPr>
        <p:spPr>
          <a:xfrm>
            <a:off x="5418158" y="2741535"/>
            <a:ext cx="1838047" cy="1568244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PLAĆANJA</a:t>
            </a:r>
            <a:endParaRPr lang="en-US" sz="1400" b="1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FD23BF1-9F33-1D43-B792-599F4440CF8F}"/>
              </a:ext>
            </a:extLst>
          </p:cNvPr>
          <p:cNvSpPr/>
          <p:nvPr/>
        </p:nvSpPr>
        <p:spPr>
          <a:xfrm>
            <a:off x="1478874" y="5040481"/>
            <a:ext cx="1838047" cy="1555162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VALUTNI &amp; KAMATNI PROIZVODI</a:t>
            </a:r>
            <a:endParaRPr lang="en-US" sz="1400" b="1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39A2C8D1-9BD1-7798-2855-84C2AA7D796C}"/>
              </a:ext>
            </a:extLst>
          </p:cNvPr>
          <p:cNvSpPr/>
          <p:nvPr/>
        </p:nvSpPr>
        <p:spPr>
          <a:xfrm>
            <a:off x="2900516" y="3030437"/>
            <a:ext cx="2113936" cy="1568245"/>
          </a:xfrm>
          <a:prstGeom prst="hexagon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PROIZVODI</a:t>
            </a:r>
            <a:endParaRPr lang="en-US" sz="2000" b="1" dirty="0"/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7599F7EF-7468-3E52-15FE-228ADED96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8858" y="1312636"/>
            <a:ext cx="2938674" cy="481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Nužnost postojanja produkt kataloga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PLAĆANJA: mnoštvo pojedinačnih proizvoda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VALUTNI &amp; KAMATNI PROIZV</a:t>
            </a: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ODI (istupaju naknade prilikom kupoprodaje deviza)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NEBANKARSKE USLUGE: („mediated &amp; not provided directly“) 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Ostali / sofisticiraniji proizvodi zavise od kompleksnosti finansijskog tržišta (custody&amp;brokerage)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820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45537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TOP 5 BANAKA U SRBIJI: OBELODANJIVANJE INFORMACIJA O NAKNADAMA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BF60ED0-297B-13A2-E38D-E3E949EEF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8207" y="1370905"/>
            <a:ext cx="2860016" cy="214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Različiti stepen granulacije podataka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Samo jedna banka vrši podelu po valutnom izvoru, dve banke podelu po vrstama komitenata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4BA1E1-9BE2-C404-E4DE-13B488DB3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350" y="3848100"/>
            <a:ext cx="2002708" cy="2172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5EF771-0371-A30D-5864-3E65AB0FC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138" y="3863339"/>
            <a:ext cx="2303462" cy="2335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B77609-6F33-E2E3-21D2-526C59E93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51" y="3848100"/>
            <a:ext cx="2078037" cy="24865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268A4A-D0DF-23A7-43AC-352934A2E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487" y="3863339"/>
            <a:ext cx="1843114" cy="2104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13543F-47F0-C0AA-2ACD-B29BAC6957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99" y="3863339"/>
            <a:ext cx="2209813" cy="2486547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09FA450-6536-B92B-FCC8-CAFC79A01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558466"/>
              </p:ext>
            </p:extLst>
          </p:nvPr>
        </p:nvGraphicFramePr>
        <p:xfrm>
          <a:off x="374651" y="1370904"/>
          <a:ext cx="8089900" cy="1829495"/>
        </p:xfrm>
        <a:graphic>
          <a:graphicData uri="http://schemas.openxmlformats.org/drawingml/2006/table">
            <a:tbl>
              <a:tblPr/>
              <a:tblGrid>
                <a:gridCol w="3073400">
                  <a:extLst>
                    <a:ext uri="{9D8B030D-6E8A-4147-A177-3AD203B41FA5}">
                      <a16:colId xmlns:a16="http://schemas.microsoft.com/office/drawing/2014/main" val="101460115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76364909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309717944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690660532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189537213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264784417"/>
                    </a:ext>
                  </a:extLst>
                </a:gridCol>
              </a:tblGrid>
              <a:tr h="365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Banka 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Banka 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Banka 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Banka 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Banka 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723024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PLAĆANJA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55%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70%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57%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394718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FX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30%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44%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602086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KARTICE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217732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KREDITI I GARANCIJE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10%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20%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malia" panose="020B0504020203020204" pitchFamily="34" charset="-18"/>
                        </a:rPr>
                        <a:t>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476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231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24732"/>
            <a:ext cx="11307097" cy="425874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PROIZVODI - DETALJNIJE – 1/5: KREDITNI PROIZVODI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5446CAB-A96D-C92B-DC81-0C9AF9FCA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50" y="3423118"/>
            <a:ext cx="9851923" cy="304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Uključivanje u efektivnu kamatnu stopu: razlog za smanjenju zastupljenost ovih prihoda od naknada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Promena statusa naknada-kamata: Leto 2019: naknade za administriranje su vraćene na naknade (prekinuto je prihodovanje preostalog iznosa u slučaju prevremenog vraćanja kredita); naknada za odobravanje okvirnih linija: prenos na kamate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Proizvodna identifikacija naknada na neiskorišćeni iznos multi-purpose linije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Garantne šeme (WB EDIF, InnovFin, Cosme): alociranje na odnosne proizvode i segmente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Šeme eksternog finansiranja: alociranje troškova naknada u FTP-u</a:t>
            </a: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sr-Latn-RS" sz="1800" kern="100" dirty="0"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endParaRPr lang="sr-Latn-R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1E692C-CCCA-7285-C462-D955E2DDFBC4}"/>
              </a:ext>
            </a:extLst>
          </p:cNvPr>
          <p:cNvSpPr/>
          <p:nvPr/>
        </p:nvSpPr>
        <p:spPr>
          <a:xfrm>
            <a:off x="206477" y="1625550"/>
            <a:ext cx="2222091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KREDITI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8C7C9-1592-AE66-13A5-5D120C530314}"/>
              </a:ext>
            </a:extLst>
          </p:cNvPr>
          <p:cNvSpPr/>
          <p:nvPr/>
        </p:nvSpPr>
        <p:spPr>
          <a:xfrm>
            <a:off x="2873477" y="1625550"/>
            <a:ext cx="2305664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GARANCIJE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8FD0F7-A4A1-3565-5041-D3FAC614E9C6}"/>
              </a:ext>
            </a:extLst>
          </p:cNvPr>
          <p:cNvSpPr/>
          <p:nvPr/>
        </p:nvSpPr>
        <p:spPr>
          <a:xfrm>
            <a:off x="5624051" y="1607499"/>
            <a:ext cx="2222091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NEISKORIŠĆENI IZNOS KREDITNIH LINIJA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ECD98-F13D-69B3-7C4E-25BF149E8D4D}"/>
              </a:ext>
            </a:extLst>
          </p:cNvPr>
          <p:cNvSpPr/>
          <p:nvPr/>
        </p:nvSpPr>
        <p:spPr>
          <a:xfrm>
            <a:off x="8904850" y="1625550"/>
            <a:ext cx="2136775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USLUGE VEZANE UZ KREDITNE PROIZVODE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7635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24732"/>
            <a:ext cx="11307097" cy="425874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PROIZVODI - DETALJNIJE – 2/5: PLATNE USLUGE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5446CAB-A96D-C92B-DC81-0C9AF9FCA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86" y="4224544"/>
            <a:ext cx="6840794" cy="9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4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Alokacija zbirnog („bulk“) iznosa (rashoda) naknada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4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Segmentsko prikazivanje naknada iz platnog prometa sa inostranstvom</a:t>
            </a:r>
            <a:endParaRPr lang="sr-Latn-RS" sz="1400" b="1" kern="100" dirty="0">
              <a:solidFill>
                <a:srgbClr val="FF0000"/>
              </a:solidFill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4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„Džoker“ tretman određenih proizvoda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4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Razbijanje paketa („to unbundle“) na pojedinačne proizvode</a:t>
            </a:r>
            <a:endParaRPr lang="sr-Latn-RS" sz="1400" b="1" kern="100" dirty="0">
              <a:solidFill>
                <a:srgbClr val="FF0000"/>
              </a:solidFill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1E692C-CCCA-7285-C462-D955E2DDFBC4}"/>
              </a:ext>
            </a:extLst>
          </p:cNvPr>
          <p:cNvSpPr/>
          <p:nvPr/>
        </p:nvSpPr>
        <p:spPr>
          <a:xfrm>
            <a:off x="206477" y="1625550"/>
            <a:ext cx="2222091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DOMAĆI PLATNI PROMET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8C7C9-1592-AE66-13A5-5D120C530314}"/>
              </a:ext>
            </a:extLst>
          </p:cNvPr>
          <p:cNvSpPr/>
          <p:nvPr/>
        </p:nvSpPr>
        <p:spPr>
          <a:xfrm>
            <a:off x="2873477" y="1625550"/>
            <a:ext cx="2305664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PLATNI PROMET SA INOSTRANSTVOM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8FD0F7-A4A1-3565-5041-D3FAC614E9C6}"/>
              </a:ext>
            </a:extLst>
          </p:cNvPr>
          <p:cNvSpPr/>
          <p:nvPr/>
        </p:nvSpPr>
        <p:spPr>
          <a:xfrm>
            <a:off x="5624051" y="1607499"/>
            <a:ext cx="2222091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GOTOVINSKE TRANSAKCIJE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ECD98-F13D-69B3-7C4E-25BF149E8D4D}"/>
              </a:ext>
            </a:extLst>
          </p:cNvPr>
          <p:cNvSpPr/>
          <p:nvPr/>
        </p:nvSpPr>
        <p:spPr>
          <a:xfrm>
            <a:off x="8523850" y="1625550"/>
            <a:ext cx="2136775" cy="1009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b="1" dirty="0">
                <a:solidFill>
                  <a:schemeClr val="tx1"/>
                </a:solidFill>
                <a:latin typeface="+mj-lt"/>
              </a:rPr>
              <a:t>TEKUĆI RAČUNI</a:t>
            </a:r>
            <a:endParaRPr lang="en-A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3EB072-68B8-BE22-BE0D-8B8C61876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324" y="3986263"/>
            <a:ext cx="352425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24732"/>
            <a:ext cx="11307097" cy="425874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PROIZVODI - DETALJNIJE – 3/5: KARTIČARSKE NAKNADE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5446CAB-A96D-C92B-DC81-0C9AF9FCA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894" y="973393"/>
            <a:ext cx="4558683" cy="185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VRSTE PROIZVODA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ALOKACIJA TROŠKOVA NAKNADA PO KOMITENTIMA (KLJUČEVI VOLUMENI I BROJ TRANSAKCIJA); KORIŠĆENJE STATISTIKE (za POS transakcije)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TRETMAN TROŠKOVA PROJEKATA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AEC9AE-5901-F04D-E289-E587041616C9}"/>
              </a:ext>
            </a:extLst>
          </p:cNvPr>
          <p:cNvSpPr/>
          <p:nvPr/>
        </p:nvSpPr>
        <p:spPr>
          <a:xfrm>
            <a:off x="2265781" y="1249413"/>
            <a:ext cx="2748671" cy="10611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KARTIČARSTVO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631B38-EB24-71FA-5BA4-48C588A38E60}"/>
              </a:ext>
            </a:extLst>
          </p:cNvPr>
          <p:cNvSpPr/>
          <p:nvPr/>
        </p:nvSpPr>
        <p:spPr>
          <a:xfrm>
            <a:off x="580776" y="2894329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ISSUING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E14A51-D41E-24F6-CFC2-D21AB24655B0}"/>
              </a:ext>
            </a:extLst>
          </p:cNvPr>
          <p:cNvSpPr/>
          <p:nvPr/>
        </p:nvSpPr>
        <p:spPr>
          <a:xfrm>
            <a:off x="4020799" y="2894329"/>
            <a:ext cx="1987305" cy="755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ACQUIRING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8013C9-E509-03FF-96A6-AC02F877A5DD}"/>
              </a:ext>
            </a:extLst>
          </p:cNvPr>
          <p:cNvSpPr/>
          <p:nvPr/>
        </p:nvSpPr>
        <p:spPr>
          <a:xfrm>
            <a:off x="830943" y="3849242"/>
            <a:ext cx="1434838" cy="4351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DEBIT / CREDIT 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30395C-9109-43FB-E0D1-9A71F32143F4}"/>
              </a:ext>
            </a:extLst>
          </p:cNvPr>
          <p:cNvSpPr/>
          <p:nvPr/>
        </p:nvSpPr>
        <p:spPr>
          <a:xfrm>
            <a:off x="4297032" y="3849242"/>
            <a:ext cx="1434838" cy="4351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POS (Soft &amp; non-Soft) / ATM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3ECDD7-4528-A8A6-20D9-90B09F892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670" y="4508198"/>
            <a:ext cx="4916603" cy="18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5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52" y="124732"/>
            <a:ext cx="11218606" cy="39637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PROIZVODI – DETALJNIJE – 4/5: VALUTNI &amp; KAMATNI PROIZVODI  - KUPOPRODAJA DEVIZA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1876B-1086-89ED-D6D2-F62D3954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26" y="1074484"/>
            <a:ext cx="8390476" cy="20952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44882-DBBB-4DBF-9ED1-D650619A6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01" y="3854245"/>
            <a:ext cx="5176509" cy="2220988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4937ECCC-F271-B42C-A4C3-C1B1EC5FE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9862" y="3723096"/>
            <a:ext cx="4558683" cy="96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Preliminarno rešenje: iskustveni procenti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Razvijeno rešenje: uvođenje funkcije referentnog kursa</a:t>
            </a:r>
          </a:p>
        </p:txBody>
      </p:sp>
    </p:spTree>
    <p:extLst>
      <p:ext uri="{BB962C8B-B14F-4D97-AF65-F5344CB8AC3E}">
        <p14:creationId xmlns:p14="http://schemas.microsoft.com/office/powerpoint/2010/main" val="1236102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52" y="124732"/>
            <a:ext cx="11218606" cy="39637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PROIZVODI – DETALJNIJE – 5/5: NEBANKARSKE USLUGE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3F0B89-B933-1D5D-0EB3-78DD0FA58A65}"/>
              </a:ext>
            </a:extLst>
          </p:cNvPr>
          <p:cNvSpPr/>
          <p:nvPr/>
        </p:nvSpPr>
        <p:spPr>
          <a:xfrm>
            <a:off x="442452" y="681318"/>
            <a:ext cx="6343830" cy="5325035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>
                <a:solidFill>
                  <a:schemeClr val="tx1"/>
                </a:solidFill>
                <a:latin typeface="Amalia" panose="020B0504020203020204" pitchFamily="34" charset="-18"/>
              </a:rPr>
              <a:t>BANKARSKI PROIZVODI</a:t>
            </a:r>
            <a:endParaRPr lang="en-US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7CB4B5B-7A2E-34F3-FF18-10CA287BA483}"/>
              </a:ext>
            </a:extLst>
          </p:cNvPr>
          <p:cNvSpPr/>
          <p:nvPr/>
        </p:nvSpPr>
        <p:spPr>
          <a:xfrm>
            <a:off x="1013012" y="1281953"/>
            <a:ext cx="5298141" cy="424030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8414B61-5E35-9416-C47B-D5530C411016}"/>
              </a:ext>
            </a:extLst>
          </p:cNvPr>
          <p:cNvSpPr/>
          <p:nvPr/>
        </p:nvSpPr>
        <p:spPr>
          <a:xfrm>
            <a:off x="1595718" y="1757082"/>
            <a:ext cx="4123764" cy="330797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>
                <a:solidFill>
                  <a:schemeClr val="tx1"/>
                </a:solidFill>
                <a:latin typeface="Amalia" panose="020B0504020203020204" pitchFamily="34" charset="-18"/>
              </a:rPr>
              <a:t>BANKARSKI PROIZVODI</a:t>
            </a:r>
            <a:endParaRPr lang="en-US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F6E8D5-3314-9350-17A3-4C286E67EF16}"/>
              </a:ext>
            </a:extLst>
          </p:cNvPr>
          <p:cNvSpPr/>
          <p:nvPr/>
        </p:nvSpPr>
        <p:spPr>
          <a:xfrm>
            <a:off x="2241176" y="2321859"/>
            <a:ext cx="2796989" cy="215152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latin typeface="Amalia" panose="020B0504020203020204" pitchFamily="34" charset="-18"/>
              </a:rPr>
              <a:t>BANKARSKI PROIZVODI</a:t>
            </a:r>
            <a:endParaRPr lang="en-US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6EC796-262E-9B2F-952A-D6615EE389EF}"/>
              </a:ext>
            </a:extLst>
          </p:cNvPr>
          <p:cNvSpPr txBox="1"/>
          <p:nvPr/>
        </p:nvSpPr>
        <p:spPr>
          <a:xfrm>
            <a:off x="2259105" y="1877644"/>
            <a:ext cx="27969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atin typeface="Amalia" panose="020B0504020203020204" pitchFamily="34" charset="-18"/>
              </a:rPr>
              <a:t>OSIGURANJE</a:t>
            </a:r>
            <a:endParaRPr lang="en-US" sz="1400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2F715-5D08-4719-1CAA-B9827E43B8C9}"/>
              </a:ext>
            </a:extLst>
          </p:cNvPr>
          <p:cNvSpPr txBox="1"/>
          <p:nvPr/>
        </p:nvSpPr>
        <p:spPr>
          <a:xfrm>
            <a:off x="2215872" y="1437911"/>
            <a:ext cx="27969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400" b="1" dirty="0">
                <a:latin typeface="Amalia" panose="020B0504020203020204" pitchFamily="34" charset="-18"/>
              </a:rPr>
              <a:t>LIZING</a:t>
            </a:r>
            <a:endParaRPr lang="en-US" sz="1400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2FE42B-5BD6-63A0-AB5A-42226F762551}"/>
              </a:ext>
            </a:extLst>
          </p:cNvPr>
          <p:cNvSpPr txBox="1"/>
          <p:nvPr/>
        </p:nvSpPr>
        <p:spPr>
          <a:xfrm>
            <a:off x="2259105" y="888412"/>
            <a:ext cx="27969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1200" b="1" dirty="0">
                <a:latin typeface="Amalia" panose="020B0504020203020204" pitchFamily="34" charset="-18"/>
              </a:rPr>
              <a:t>INVESTICIONI I PENZIONI FONDOVI</a:t>
            </a:r>
            <a:endParaRPr lang="en-US" sz="1200" b="1" dirty="0">
              <a:solidFill>
                <a:schemeClr val="tx1"/>
              </a:solidFill>
              <a:latin typeface="Amalia" panose="020B0504020203020204" pitchFamily="34" charset="-18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83493558-B52A-6EA7-381A-949743DBB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040" y="1165411"/>
            <a:ext cx="4558683" cy="214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„One-stop shop“ koncept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Uspostavljanje vlasničkih ili partnerskih odnosa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Identifikacija segmentske pripadnosti kod prihoda: princip akvizicije i princip hendlovanja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Saradnja u planskom procesu </a:t>
            </a:r>
          </a:p>
        </p:txBody>
      </p:sp>
    </p:spTree>
    <p:extLst>
      <p:ext uri="{BB962C8B-B14F-4D97-AF65-F5344CB8AC3E}">
        <p14:creationId xmlns:p14="http://schemas.microsoft.com/office/powerpoint/2010/main" val="1397887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45537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NAKNADE: PRAĆENJE PO DISTRIBUTIVNIM KANALIMA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8C43CBF8-E7AD-E3B9-B7C8-1792C4506ECA}"/>
              </a:ext>
            </a:extLst>
          </p:cNvPr>
          <p:cNvSpPr/>
          <p:nvPr/>
        </p:nvSpPr>
        <p:spPr>
          <a:xfrm>
            <a:off x="2939423" y="1534428"/>
            <a:ext cx="2036121" cy="13896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FILIJALE</a:t>
            </a:r>
            <a:endParaRPr lang="en-US" sz="1400" b="1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1D0803F-8D57-E200-20E5-244CA36B65F4}"/>
              </a:ext>
            </a:extLst>
          </p:cNvPr>
          <p:cNvSpPr/>
          <p:nvPr/>
        </p:nvSpPr>
        <p:spPr>
          <a:xfrm>
            <a:off x="1336509" y="2199518"/>
            <a:ext cx="1838047" cy="1555163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RELATION. MANAGER</a:t>
            </a:r>
            <a:endParaRPr lang="en-US" sz="1400" b="1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D3048895-C75F-1A82-A102-70F2AF12CEB3}"/>
              </a:ext>
            </a:extLst>
          </p:cNvPr>
          <p:cNvSpPr/>
          <p:nvPr/>
        </p:nvSpPr>
        <p:spPr>
          <a:xfrm>
            <a:off x="4734794" y="2252857"/>
            <a:ext cx="1838047" cy="1555162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CALL CENTAR</a:t>
            </a:r>
            <a:endParaRPr lang="en-US" sz="1400" b="1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39A2C8D1-9BD1-7798-2855-84C2AA7D796C}"/>
              </a:ext>
            </a:extLst>
          </p:cNvPr>
          <p:cNvSpPr/>
          <p:nvPr/>
        </p:nvSpPr>
        <p:spPr>
          <a:xfrm>
            <a:off x="2900995" y="3068742"/>
            <a:ext cx="2113936" cy="1555162"/>
          </a:xfrm>
          <a:prstGeom prst="hexag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KLIJENTI &amp; PROIZVODI</a:t>
            </a:r>
            <a:endParaRPr lang="en-US" sz="2000" b="1" dirty="0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BF60ED0-297B-13A2-E38D-E3E949EEF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271" y="1361380"/>
            <a:ext cx="3481597" cy="244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MOGUĆNOST DALJE DIVERZIFIKACIJE KANALA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DUALNI KANALI</a:t>
            </a:r>
            <a:endParaRPr lang="sr-Latn-RS" sz="1800" kern="100" dirty="0">
              <a:latin typeface="Amalia" panose="020B0504020203020204" pitchFamily="34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IDENTIFIKACIJA KANALA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„INICIJALNI“ i „ZAVRŠNI“ kanali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BESKONTAKTNA PRODAJA I NJENE IMPLIKACIJE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9FD5231F-0779-1A80-B166-1F50839AAF90}"/>
              </a:ext>
            </a:extLst>
          </p:cNvPr>
          <p:cNvSpPr/>
          <p:nvPr/>
        </p:nvSpPr>
        <p:spPr>
          <a:xfrm>
            <a:off x="4734793" y="3918680"/>
            <a:ext cx="1838047" cy="1555163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MREŽA KOD KLIJENATA</a:t>
            </a:r>
            <a:endParaRPr lang="en-US" sz="1400" b="1" dirty="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CEFC7B47-80A6-65E0-A3FC-90433F8156FF}"/>
              </a:ext>
            </a:extLst>
          </p:cNvPr>
          <p:cNvSpPr/>
          <p:nvPr/>
        </p:nvSpPr>
        <p:spPr>
          <a:xfrm>
            <a:off x="2939423" y="4768619"/>
            <a:ext cx="2036121" cy="13896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AGENTI PRODAJE </a:t>
            </a:r>
            <a:endParaRPr lang="en-US" sz="1400" b="1" dirty="0"/>
          </a:p>
          <a:p>
            <a:pPr algn="ctr"/>
            <a:endParaRPr lang="en-US" sz="1400" b="1" dirty="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5B62A6B8-A314-FFA4-C677-6662143E1316}"/>
              </a:ext>
            </a:extLst>
          </p:cNvPr>
          <p:cNvSpPr/>
          <p:nvPr/>
        </p:nvSpPr>
        <p:spPr>
          <a:xfrm>
            <a:off x="1251928" y="3878353"/>
            <a:ext cx="1922628" cy="1555162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INTERNET/</a:t>
            </a:r>
          </a:p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MOBILNO</a:t>
            </a:r>
          </a:p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BANKARSTVO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58850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124732"/>
            <a:ext cx="11395587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NAKNADE U KONTROLINGU: OPERATIVNA PITANJA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65446CAB-A96D-C92B-DC81-0C9AF9FCA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81" y="1963777"/>
            <a:ext cx="7020231" cy="185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07" tIns="44908" rIns="89807" bIns="44908">
            <a:spAutoFit/>
          </a:bodyPr>
          <a:lstStyle>
            <a:lvl1pPr>
              <a:lnSpc>
                <a:spcPct val="150000"/>
              </a:lnSpc>
              <a:spcBef>
                <a:spcPct val="10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300">
                <a:solidFill>
                  <a:schemeClr val="tx1"/>
                </a:solidFill>
                <a:latin typeface="Futura Bk BT"/>
              </a:defRPr>
            </a:lvl1pPr>
            <a:lvl2pPr marL="742950" indent="-28575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Times New Roman" panose="02020603050405020304" pitchFamily="18" charset="0"/>
              <a:buChar char="–"/>
              <a:defRPr sz="1300">
                <a:solidFill>
                  <a:schemeClr val="tx1"/>
                </a:solidFill>
                <a:latin typeface="Futura Bk BT"/>
              </a:defRPr>
            </a:lvl2pPr>
            <a:lvl3pPr marL="1143000" indent="-228600">
              <a:lnSpc>
                <a:spcPct val="150000"/>
              </a:lnSpc>
              <a:spcBef>
                <a:spcPct val="50000"/>
              </a:spcBef>
              <a:buClr>
                <a:srgbClr val="0036CC"/>
              </a:buClr>
              <a:buSzPct val="80000"/>
              <a:buFont typeface="Times New Roman" panose="02020603050405020304" pitchFamily="18" charset="0"/>
              <a:buChar char="•"/>
              <a:defRPr sz="1300">
                <a:solidFill>
                  <a:schemeClr val="tx1"/>
                </a:solidFill>
                <a:latin typeface="Futura Bk BT"/>
              </a:defRPr>
            </a:lvl3pPr>
            <a:lvl4pPr marL="1600200" indent="-228600">
              <a:spcBef>
                <a:spcPct val="50000"/>
              </a:spcBef>
              <a:buFont typeface="Wingdings" panose="05000000000000000000" pitchFamily="2" charset="2"/>
              <a:buChar char="w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MESEČNI BILANS USPEHA TRAŽI REDOVNO RAZGRANIČAVANJE PRIHODA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TRETMAN ODREĐENIH STAVKI: IZMEĐU RASHODA NAKNADA I OPEX-a ANGAŽOVANJE AGENATA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</a:pPr>
            <a:r>
              <a:rPr lang="sr-Latn-RS" sz="1800" kern="100" dirty="0">
                <a:effectLst/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KORIŠ</a:t>
            </a:r>
            <a:r>
              <a:rPr lang="sr-Latn-RS" sz="1800" kern="100" dirty="0">
                <a:latin typeface="Amalia" panose="020B0504020203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ĆENJE SOFTVERSKOG REŠENJA JE NEOPHODAN USLOV ZA ANALIZU, PRAĆENJE I USMERAVANJE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E14789-A048-E475-1CD5-D8A75EFC4615}"/>
              </a:ext>
            </a:extLst>
          </p:cNvPr>
          <p:cNvSpPr/>
          <p:nvPr/>
        </p:nvSpPr>
        <p:spPr>
          <a:xfrm>
            <a:off x="8052617" y="2673816"/>
            <a:ext cx="3319535" cy="5539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400" b="1" dirty="0">
                <a:solidFill>
                  <a:schemeClr val="tx1"/>
                </a:solidFill>
                <a:latin typeface="+mj-lt"/>
              </a:rPr>
              <a:t>DEFINISANJE POSEBNIH ANALITIČKIH KONTA RASHODA</a:t>
            </a:r>
            <a:endParaRPr lang="en-AU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28A235-4A85-F9D9-C887-A152A5B1CE0B}"/>
              </a:ext>
            </a:extLst>
          </p:cNvPr>
          <p:cNvSpPr/>
          <p:nvPr/>
        </p:nvSpPr>
        <p:spPr>
          <a:xfrm>
            <a:off x="7713407" y="3631792"/>
            <a:ext cx="1823884" cy="75597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KLJUČ: BROJ PRODATIH PROIZVODA (REVOLVING PROIZVODI)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A0968A-DC0D-9DC1-3447-21D1F6DE8679}"/>
              </a:ext>
            </a:extLst>
          </p:cNvPr>
          <p:cNvSpPr/>
          <p:nvPr/>
        </p:nvSpPr>
        <p:spPr>
          <a:xfrm>
            <a:off x="10030050" y="3631792"/>
            <a:ext cx="1823884" cy="75597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200" b="1" dirty="0">
                <a:solidFill>
                  <a:schemeClr val="tx1"/>
                </a:solidFill>
                <a:latin typeface="+mj-lt"/>
              </a:rPr>
              <a:t>KLJUČ: VOLUMEN PRODATIH PROIZVODA (STANDARDNI KREDITI)</a:t>
            </a:r>
            <a:endParaRPr lang="en-AU" sz="1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8FD5E-2683-58B8-7329-E1847763551D}"/>
              </a:ext>
            </a:extLst>
          </p:cNvPr>
          <p:cNvSpPr/>
          <p:nvPr/>
        </p:nvSpPr>
        <p:spPr>
          <a:xfrm>
            <a:off x="8052618" y="1585788"/>
            <a:ext cx="3319535" cy="755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chemeClr val="tx1"/>
                </a:solidFill>
                <a:latin typeface="+mj-lt"/>
              </a:rPr>
              <a:t>NAKNADE EKSTERNIM PRODAVCIMA</a:t>
            </a:r>
            <a:endParaRPr lang="en-AU" sz="16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187897-A442-91A8-864E-698ACB70B240}"/>
              </a:ext>
            </a:extLst>
          </p:cNvPr>
          <p:cNvCxnSpPr>
            <a:cxnSpLocks/>
          </p:cNvCxnSpPr>
          <p:nvPr/>
        </p:nvCxnSpPr>
        <p:spPr>
          <a:xfrm flipH="1">
            <a:off x="9320981" y="3313471"/>
            <a:ext cx="344129" cy="3183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B910BA0-2674-0143-857D-C55C77A96DD5}"/>
              </a:ext>
            </a:extLst>
          </p:cNvPr>
          <p:cNvCxnSpPr/>
          <p:nvPr/>
        </p:nvCxnSpPr>
        <p:spPr>
          <a:xfrm>
            <a:off x="9743768" y="3303639"/>
            <a:ext cx="442451" cy="2562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890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1BD500-E77D-A172-F13B-103996DDD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27" y="2198688"/>
            <a:ext cx="10559386" cy="123110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sr-Latn-RS" sz="4000" dirty="0">
                <a:latin typeface="Amalia" panose="020B0504020203020204" pitchFamily="34" charset="-18"/>
              </a:rPr>
              <a:t>NAKNADE – SUČELJAVANJE SA ODNOSNIM TROŠKOVIMA</a:t>
            </a:r>
            <a:endParaRPr lang="en-AT" sz="4000" dirty="0"/>
          </a:p>
        </p:txBody>
      </p:sp>
    </p:spTree>
    <p:extLst>
      <p:ext uri="{BB962C8B-B14F-4D97-AF65-F5344CB8AC3E}">
        <p14:creationId xmlns:p14="http://schemas.microsoft.com/office/powerpoint/2010/main" val="2659042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JEDNA BANKA = SKUP TROŠKOVNIH MESTA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456CE-3264-91CC-CE13-54D8A11E6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513077"/>
            <a:ext cx="8525411" cy="5360988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43E07A8-1E74-6D34-1E8E-610B3F3200A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408241" y="2104430"/>
            <a:ext cx="2372597" cy="2910022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546" tIns="41040" rIns="83546" bIns="41040"/>
          <a:lstStyle>
            <a:lvl1pPr eaLnBrk="0" hangingPunct="0">
              <a:spcBef>
                <a:spcPct val="75000"/>
              </a:spcBef>
              <a:buSzPct val="80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1pPr>
            <a:lvl2pPr marL="533400" indent="-266700" eaLnBrk="0" hangingPunct="0">
              <a:spcBef>
                <a:spcPct val="75000"/>
              </a:spcBef>
              <a:buSzPct val="64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2pPr>
            <a:lvl3pPr marL="714375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3pPr>
            <a:lvl4pPr marL="896938" indent="-182563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4pPr>
            <a:lvl5pPr marL="1077913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5pPr>
            <a:lvl6pPr marL="15351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6pPr>
            <a:lvl7pPr marL="19923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7pPr>
            <a:lvl8pPr marL="24495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8pPr>
            <a:lvl9pPr marL="29067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9pPr>
          </a:lstStyle>
          <a:p>
            <a:pPr marL="266753" lvl="1" indent="0" algn="just" eaLnBrk="1" hangingPunct="1">
              <a:spcBef>
                <a:spcPts val="600"/>
              </a:spcBef>
              <a:buNone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VRSTE TROŠKOVNIH MESTA: </a:t>
            </a:r>
          </a:p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b="1" dirty="0">
                <a:solidFill>
                  <a:srgbClr val="00B050"/>
                </a:solidFill>
                <a:latin typeface="Amalia" panose="020B0504020203020204" pitchFamily="34" charset="-18"/>
              </a:rPr>
              <a:t>USLUŽNA</a:t>
            </a:r>
          </a:p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b="1" dirty="0">
                <a:solidFill>
                  <a:srgbClr val="0070C0"/>
                </a:solidFill>
                <a:latin typeface="Amalia" panose="020B0504020203020204" pitchFamily="34" charset="-18"/>
              </a:rPr>
              <a:t>PRODAJA</a:t>
            </a:r>
          </a:p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b="1" dirty="0">
                <a:solidFill>
                  <a:srgbClr val="FF0000"/>
                </a:solidFill>
                <a:latin typeface="Amalia" panose="020B0504020203020204" pitchFamily="34" charset="-18"/>
              </a:rPr>
              <a:t>PODRŠKA PROIZVODIMA</a:t>
            </a:r>
          </a:p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b="1" dirty="0">
                <a:solidFill>
                  <a:srgbClr val="7030A0"/>
                </a:solidFill>
                <a:latin typeface="Amalia" panose="020B0504020203020204" pitchFamily="34" charset="-18"/>
              </a:rPr>
              <a:t>ZAJEDNIČKE FUNKCIJE </a:t>
            </a:r>
            <a:endParaRPr lang="de-AT" altLang="de-DE" sz="1662" b="1" dirty="0">
              <a:solidFill>
                <a:srgbClr val="7030A0"/>
              </a:solidFill>
              <a:latin typeface="Amalia" panose="020B0504020203020204" pitchFamily="34" charset="-1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905896E-0717-32D0-49F9-5D915861D8F2}"/>
              </a:ext>
            </a:extLst>
          </p:cNvPr>
          <p:cNvSpPr/>
          <p:nvPr/>
        </p:nvSpPr>
        <p:spPr>
          <a:xfrm>
            <a:off x="6688183" y="2104430"/>
            <a:ext cx="914400" cy="2075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24D288-E17A-66E2-A353-68126EC97389}"/>
              </a:ext>
            </a:extLst>
          </p:cNvPr>
          <p:cNvSpPr/>
          <p:nvPr/>
        </p:nvSpPr>
        <p:spPr>
          <a:xfrm>
            <a:off x="7672251" y="901421"/>
            <a:ext cx="914400" cy="110154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81FA3D-8FCB-1774-2529-C93BAA59E6F2}"/>
              </a:ext>
            </a:extLst>
          </p:cNvPr>
          <p:cNvSpPr/>
          <p:nvPr/>
        </p:nvSpPr>
        <p:spPr>
          <a:xfrm>
            <a:off x="5617029" y="901421"/>
            <a:ext cx="1027611" cy="120300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261E7B-B2BD-002B-84D8-5C62EF8AC099}"/>
              </a:ext>
            </a:extLst>
          </p:cNvPr>
          <p:cNvSpPr/>
          <p:nvPr/>
        </p:nvSpPr>
        <p:spPr>
          <a:xfrm>
            <a:off x="2673532" y="1619794"/>
            <a:ext cx="1027611" cy="77669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20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PRIMER ALOKACIJE TROŠKOVA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C9DF621-395E-5576-2F41-E91470F26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6" y="1041204"/>
            <a:ext cx="7610475" cy="520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936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PROFITABILNOST NAKNADA: SUČELJAVANJE PRIHODA SA ODNOSNIM TROŠKOVIMA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F74658-C32F-F280-4B8D-0087E97CC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749346"/>
            <a:ext cx="7866667" cy="39619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F5953C-9ADD-CA99-EE5A-61C5F5D142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83458" y="5059355"/>
            <a:ext cx="7171228" cy="138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546" tIns="41040" rIns="83546" bIns="41040"/>
          <a:lstStyle>
            <a:lvl1pPr eaLnBrk="0" hangingPunct="0">
              <a:spcBef>
                <a:spcPct val="75000"/>
              </a:spcBef>
              <a:buSzPct val="80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1pPr>
            <a:lvl2pPr marL="533400" indent="-266700" eaLnBrk="0" hangingPunct="0">
              <a:spcBef>
                <a:spcPct val="75000"/>
              </a:spcBef>
              <a:buSzPct val="64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2pPr>
            <a:lvl3pPr marL="714375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3pPr>
            <a:lvl4pPr marL="896938" indent="-182563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4pPr>
            <a:lvl5pPr marL="1077913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5pPr>
            <a:lvl6pPr marL="15351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6pPr>
            <a:lvl7pPr marL="19923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7pPr>
            <a:lvl8pPr marL="24495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8pPr>
            <a:lvl9pPr marL="29067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9pPr>
          </a:lstStyle>
          <a:p>
            <a:pPr marL="266753" lvl="1" indent="0" algn="just" eaLnBrk="1" hangingPunct="1">
              <a:spcBef>
                <a:spcPts val="600"/>
              </a:spcBef>
              <a:buNone/>
              <a:defRPr/>
            </a:pPr>
            <a:r>
              <a:rPr lang="sr-Latn-RS" altLang="de-DE" sz="1600" b="1" dirty="0">
                <a:latin typeface="Amalia" panose="020B0504020203020204" pitchFamily="34" charset="-18"/>
              </a:rPr>
              <a:t>SUC PITANJA:</a:t>
            </a:r>
          </a:p>
          <a:p>
            <a:pPr marL="609653" lvl="1" indent="-342900" algn="just" eaLnBrk="1" hangingPunct="1">
              <a:spcBef>
                <a:spcPts val="600"/>
              </a:spcBef>
              <a:buFont typeface="+mj-lt"/>
              <a:buAutoNum type="arabicPeriod"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KOJI PROIZVODI?</a:t>
            </a:r>
          </a:p>
          <a:p>
            <a:pPr marL="609653" lvl="1" indent="-342900" algn="just" eaLnBrk="1" hangingPunct="1">
              <a:spcBef>
                <a:spcPts val="600"/>
              </a:spcBef>
              <a:buFont typeface="+mj-lt"/>
              <a:buAutoNum type="arabicPeriod"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KOJA TROŠKOVNA MESTA?</a:t>
            </a:r>
          </a:p>
          <a:p>
            <a:pPr marL="609653" lvl="1" indent="-342900" algn="just" eaLnBrk="1" hangingPunct="1">
              <a:spcBef>
                <a:spcPts val="600"/>
              </a:spcBef>
              <a:buFont typeface="+mj-lt"/>
              <a:buAutoNum type="arabicPeriod"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KAKO UTVRDITI STANDARDNI JEDINIČNI TROŠAK?</a:t>
            </a:r>
            <a:endParaRPr lang="de-AT" altLang="de-DE" sz="1662" dirty="0">
              <a:latin typeface="Amalia" panose="020B0504020203020204" pitchFamily="34" charset="-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F8967C-A6FF-2837-2D09-77CE3216F390}"/>
              </a:ext>
            </a:extLst>
          </p:cNvPr>
          <p:cNvSpPr/>
          <p:nvPr/>
        </p:nvSpPr>
        <p:spPr>
          <a:xfrm>
            <a:off x="8403772" y="2555698"/>
            <a:ext cx="3407946" cy="1417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sr-Latn-RS" sz="1600" b="1" dirty="0">
                <a:solidFill>
                  <a:srgbClr val="FF0000"/>
                </a:solidFill>
                <a:latin typeface="+mj-lt"/>
              </a:rPr>
              <a:t>CENA</a:t>
            </a:r>
            <a:r>
              <a:rPr lang="sr-Latn-RS" sz="1600" b="1" dirty="0">
                <a:solidFill>
                  <a:schemeClr val="tx1"/>
                </a:solidFill>
                <a:latin typeface="+mj-lt"/>
              </a:rPr>
              <a:t> ZA ODREĐENI PROIZVOD KOJA ODRAŽAVA </a:t>
            </a:r>
          </a:p>
          <a:p>
            <a:pPr algn="ctr" fontAlgn="t"/>
            <a:r>
              <a:rPr lang="sr-Latn-RS" sz="1600" b="1" dirty="0">
                <a:solidFill>
                  <a:srgbClr val="FF0000"/>
                </a:solidFill>
                <a:latin typeface="+mj-lt"/>
              </a:rPr>
              <a:t>PROSEČNE </a:t>
            </a:r>
          </a:p>
          <a:p>
            <a:pPr algn="ctr" fontAlgn="t"/>
            <a:r>
              <a:rPr lang="sr-Latn-RS" sz="1600" b="1" dirty="0">
                <a:solidFill>
                  <a:srgbClr val="FF0000"/>
                </a:solidFill>
                <a:latin typeface="+mj-lt"/>
              </a:rPr>
              <a:t>TROŠKOVE PRODAJE I PROCESIRANJA</a:t>
            </a:r>
            <a:endParaRPr lang="en-AU" sz="16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46CD12-D764-6884-8049-76B64A89B6D5}"/>
              </a:ext>
            </a:extLst>
          </p:cNvPr>
          <p:cNvCxnSpPr>
            <a:cxnSpLocks/>
          </p:cNvCxnSpPr>
          <p:nvPr/>
        </p:nvCxnSpPr>
        <p:spPr>
          <a:xfrm flipH="1">
            <a:off x="6693467" y="3113314"/>
            <a:ext cx="1710305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249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1. KOJI PROIZVODI?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50F98-8DFB-EB51-12EB-888F237C7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1125032"/>
            <a:ext cx="5380952" cy="2304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5B19D1-C510-6E41-5D27-E49568572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142" y="3429794"/>
            <a:ext cx="5469443" cy="298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32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2. KOJA TROŠKOVNA MESTA?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F0EECE-7B01-3F51-06BA-DFD596DB0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1008856"/>
            <a:ext cx="7211142" cy="457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77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45537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dirty="0">
                <a:latin typeface="Amalia" panose="020B0504020203020204" pitchFamily="34" charset="-18"/>
              </a:rPr>
              <a:t>3. KAKO UTVRDITI SUC?: FAZE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8C43CBF8-E7AD-E3B9-B7C8-1792C4506ECA}"/>
              </a:ext>
            </a:extLst>
          </p:cNvPr>
          <p:cNvSpPr/>
          <p:nvPr/>
        </p:nvSpPr>
        <p:spPr>
          <a:xfrm>
            <a:off x="254698" y="1110470"/>
            <a:ext cx="1799013" cy="13896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solidFill>
                  <a:schemeClr val="tx1"/>
                </a:solidFill>
              </a:rPr>
              <a:t>1. PRIPREMNE AKTIVNOSTI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FABDDE2-85FC-EB80-94F4-8CDEF71A6C1F}"/>
              </a:ext>
            </a:extLst>
          </p:cNvPr>
          <p:cNvSpPr/>
          <p:nvPr/>
        </p:nvSpPr>
        <p:spPr>
          <a:xfrm>
            <a:off x="4317123" y="3283030"/>
            <a:ext cx="1799013" cy="1376517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„B“ proizvodi: PROCENA</a:t>
            </a:r>
            <a:endParaRPr lang="en-US" sz="1400" b="1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1D0803F-8D57-E200-20E5-244CA36B65F4}"/>
              </a:ext>
            </a:extLst>
          </p:cNvPr>
          <p:cNvSpPr/>
          <p:nvPr/>
        </p:nvSpPr>
        <p:spPr>
          <a:xfrm>
            <a:off x="8237001" y="5304426"/>
            <a:ext cx="1936959" cy="127735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</a:t>
            </a:r>
            <a:r>
              <a:rPr lang="sr-Latn-R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KALKULACIJA STANDARDNOG JEDINIČNOG TROŠKA</a:t>
            </a:r>
            <a:endParaRPr lang="en-US" sz="1400" b="1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D3048895-C75F-1A82-A102-70F2AF12CEB3}"/>
              </a:ext>
            </a:extLst>
          </p:cNvPr>
          <p:cNvSpPr/>
          <p:nvPr/>
        </p:nvSpPr>
        <p:spPr>
          <a:xfrm>
            <a:off x="2397898" y="2160510"/>
            <a:ext cx="1838047" cy="1555162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„A“ proizvodi: MERENJE</a:t>
            </a:r>
            <a:endParaRPr lang="en-US" sz="1400" b="1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FD23BF1-9F33-1D43-B792-599F4440CF8F}"/>
              </a:ext>
            </a:extLst>
          </p:cNvPr>
          <p:cNvSpPr/>
          <p:nvPr/>
        </p:nvSpPr>
        <p:spPr>
          <a:xfrm>
            <a:off x="6116136" y="4359519"/>
            <a:ext cx="1914842" cy="140419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KALKULACIJA STANDARDNOG VREMENA</a:t>
            </a:r>
            <a:endParaRPr lang="en-US" sz="1200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D3DF1AC-C928-9DBD-C2FA-C900859DBCE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618514" y="1487253"/>
            <a:ext cx="5042542" cy="1179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546" tIns="41040" rIns="83546" bIns="41040"/>
          <a:lstStyle>
            <a:lvl1pPr eaLnBrk="0" hangingPunct="0">
              <a:spcBef>
                <a:spcPct val="75000"/>
              </a:spcBef>
              <a:buSzPct val="80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1pPr>
            <a:lvl2pPr marL="533400" indent="-266700" eaLnBrk="0" hangingPunct="0">
              <a:spcBef>
                <a:spcPct val="75000"/>
              </a:spcBef>
              <a:buSzPct val="64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2pPr>
            <a:lvl3pPr marL="714375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3pPr>
            <a:lvl4pPr marL="896938" indent="-182563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4pPr>
            <a:lvl5pPr marL="1077913" indent="-180975" eaLnBrk="0" hangingPunct="0">
              <a:spcBef>
                <a:spcPct val="75000"/>
              </a:spcBef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5pPr>
            <a:lvl6pPr marL="15351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6pPr>
            <a:lvl7pPr marL="19923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7pPr>
            <a:lvl8pPr marL="24495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8pPr>
            <a:lvl9pPr marL="2906713" indent="-180975" eaLnBrk="0" fontAlgn="base" hangingPunct="0">
              <a:spcBef>
                <a:spcPct val="75000"/>
              </a:spcBef>
              <a:spcAft>
                <a:spcPct val="0"/>
              </a:spcAft>
              <a:buSzPct val="52000"/>
              <a:buFont typeface="Wingdings" pitchFamily="2" charset="2"/>
              <a:buChar char="n"/>
              <a:defRPr sz="2000">
                <a:solidFill>
                  <a:srgbClr val="000000"/>
                </a:solidFill>
                <a:latin typeface="Century Gothic" pitchFamily="34" charset="0"/>
                <a:ea typeface="Geneva" pitchFamily="-65" charset="-128"/>
                <a:cs typeface="Arial" charset="0"/>
              </a:defRPr>
            </a:lvl9pPr>
          </a:lstStyle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ZAJEDNIČKI RAD: ORGANIZACIJA I KONTROLING</a:t>
            </a:r>
          </a:p>
          <a:p>
            <a:pPr marL="552503" lvl="1" indent="-285750"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sr-Latn-RS" altLang="de-DE" sz="1600" dirty="0">
                <a:latin typeface="Amalia" panose="020B0504020203020204" pitchFamily="34" charset="-18"/>
              </a:rPr>
              <a:t>ODRŽAVANJE ALATA NA REGULARNOJ OSNOVI (GODIŠNJI / DVOGODIŠNJI CIKLUSI)</a:t>
            </a:r>
            <a:endParaRPr lang="de-AT" altLang="de-DE" sz="1662" dirty="0">
              <a:latin typeface="Amalia" panose="020B0504020203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07949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REKAPUTULACIJA METODA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78F580FC-35F2-EC64-0158-409EE2B25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58" y="748144"/>
            <a:ext cx="7221621" cy="144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29DA54-0878-8055-3B13-1119C0B8A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1" y="5376965"/>
            <a:ext cx="7514286" cy="1238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A61ACD-3706-87DC-4849-5EE4A57D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58" y="2894869"/>
            <a:ext cx="8563897" cy="181904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45292E-E98C-49C1-0A08-7808D7C31225}"/>
              </a:ext>
            </a:extLst>
          </p:cNvPr>
          <p:cNvCxnSpPr/>
          <p:nvPr/>
        </p:nvCxnSpPr>
        <p:spPr>
          <a:xfrm flipH="1">
            <a:off x="3352800" y="3805084"/>
            <a:ext cx="4159045" cy="20352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150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6B5F-6206-5B22-B509-5B7B19C4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124732"/>
            <a:ext cx="11277600" cy="77669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sr-Latn-RS" altLang="en-US" sz="2000" u="none" dirty="0">
                <a:latin typeface="Amalia" panose="020B0504020203020204" pitchFamily="34" charset="-18"/>
              </a:rPr>
              <a:t>PROIZVOD KALKULACIJE </a:t>
            </a:r>
            <a:r>
              <a:rPr lang="sr-Latn-RS" altLang="en-US" sz="2000" dirty="0">
                <a:latin typeface="Amalia" panose="020B0504020203020204" pitchFamily="34" charset="-18"/>
              </a:rPr>
              <a:t>&amp; UPOTREBA</a:t>
            </a:r>
            <a:endParaRPr lang="en-US" altLang="en-US" sz="2000" u="none" dirty="0">
              <a:latin typeface="Amalia" panose="020B0504020203020204" pitchFamily="34" charset="-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E3918-32BA-4414-A919-FCF085AA9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99" y="901422"/>
            <a:ext cx="11381659" cy="2280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BF16A3-86AF-70DC-EC36-798F1BAF0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45" y="4043808"/>
            <a:ext cx="6933333" cy="2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26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RBI Theme">
      <a:dk1>
        <a:srgbClr val="000000"/>
      </a:dk1>
      <a:lt1>
        <a:srgbClr val="FFFFFF"/>
      </a:lt1>
      <a:dk2>
        <a:srgbClr val="2B2D34"/>
      </a:dk2>
      <a:lt2>
        <a:srgbClr val="F1EDE6"/>
      </a:lt2>
      <a:accent1>
        <a:srgbClr val="FEE600"/>
      </a:accent1>
      <a:accent2>
        <a:srgbClr val="FFD403"/>
      </a:accent2>
      <a:accent3>
        <a:srgbClr val="F9BB30"/>
      </a:accent3>
      <a:accent4>
        <a:srgbClr val="67D0AB"/>
      </a:accent4>
      <a:accent5>
        <a:srgbClr val="FF8B6B"/>
      </a:accent5>
      <a:accent6>
        <a:srgbClr val="6A4CAD"/>
      </a:accent6>
      <a:hlink>
        <a:srgbClr val="64C5C9"/>
      </a:hlink>
      <a:folHlink>
        <a:srgbClr val="2B2D34"/>
      </a:folHlink>
    </a:clrScheme>
    <a:fontScheme name="RBI">
      <a:majorFont>
        <a:latin typeface="Amalia"/>
        <a:ea typeface=""/>
        <a:cs typeface=""/>
      </a:majorFont>
      <a:minorFont>
        <a:latin typeface="Amal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1400" dirty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F07600"/>
        </a:dk2>
        <a:lt2>
          <a:srgbClr val="636B70"/>
        </a:lt2>
        <a:accent1>
          <a:srgbClr val="ADADAD"/>
        </a:accent1>
        <a:accent2>
          <a:srgbClr val="9C3024"/>
        </a:accent2>
        <a:accent3>
          <a:srgbClr val="FFFFFF"/>
        </a:accent3>
        <a:accent4>
          <a:srgbClr val="000000"/>
        </a:accent4>
        <a:accent5>
          <a:srgbClr val="D3D3D3"/>
        </a:accent5>
        <a:accent6>
          <a:srgbClr val="8D2A20"/>
        </a:accent6>
        <a:hlink>
          <a:srgbClr val="0066CB"/>
        </a:hlink>
        <a:folHlink>
          <a:srgbClr val="99C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4" id="{95FABBED-0368-6E44-BF41-4DE66DE86FCC}" vid="{01C083BF-1C53-0246-A925-5D5570C98BE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3A55D8EE8A9E4FA2BFB2462E09DFCA" ma:contentTypeVersion="22" ma:contentTypeDescription="Create a new document." ma:contentTypeScope="" ma:versionID="b21f1a0cb02224717d8aa6d2df232daf">
  <xsd:schema xmlns:xsd="http://www.w3.org/2001/XMLSchema" xmlns:xs="http://www.w3.org/2001/XMLSchema" xmlns:p="http://schemas.microsoft.com/office/2006/metadata/properties" xmlns:ns2="24739385-2ca1-4798-924a-902844b97a86" xmlns:ns3="765393c4-4f00-4a4e-bf9e-5c083d28720d" targetNamespace="http://schemas.microsoft.com/office/2006/metadata/properties" ma:root="true" ma:fieldsID="494d0aa4ec8583fff7a2fcf5b88c038b" ns2:_="" ns3:_="">
    <xsd:import namespace="24739385-2ca1-4798-924a-902844b97a86"/>
    <xsd:import namespace="765393c4-4f00-4a4e-bf9e-5c083d28720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739385-2ca1-4798-924a-902844b97a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e7a2d7b-af91-456d-8437-cc64759ce855}" ma:internalName="TaxCatchAll" ma:showField="CatchAllData" ma:web="24739385-2ca1-4798-924a-902844b97a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393c4-4f00-4a4e-bf9e-5c083d2872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1b8c0c90-bcfb-49ef-b405-3eb3828e47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B58D42-5369-4C50-BA7E-6FE635F4EF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739385-2ca1-4798-924a-902844b97a86"/>
    <ds:schemaRef ds:uri="765393c4-4f00-4a4e-bf9e-5c083d2872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C0F62A-1806-4366-886D-F385E4C5F3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Design</Template>
  <TotalTime>6026</TotalTime>
  <Words>1276</Words>
  <Application>Microsoft Office PowerPoint</Application>
  <PresentationFormat>Custom</PresentationFormat>
  <Paragraphs>260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Amalia</vt:lpstr>
      <vt:lpstr>Amalia Medium</vt:lpstr>
      <vt:lpstr>Arial</vt:lpstr>
      <vt:lpstr>Calibri</vt:lpstr>
      <vt:lpstr>Nokia Pure Headline Light</vt:lpstr>
      <vt:lpstr>Wingdings</vt:lpstr>
      <vt:lpstr>Default Design</vt:lpstr>
      <vt:lpstr>PRIHODI I RASHODI OD NAKNADA –  PRAĆENJE SA ASPEKTA KONTROLINGA  08.12.2023. Ljubomir Skupek, Rajfajzen banka </vt:lpstr>
      <vt:lpstr>EVROPSKE BANKE (EBA) – PROMENE GLAVNIH RACIA 2014 vs 2023</vt:lpstr>
      <vt:lpstr>PRINOS NA ANGAŽOVANI KAPITAL (RoE) </vt:lpstr>
      <vt:lpstr>EVROPSKE BANKE (EBA) – RACIO NAKNADE U UKUPNIM PRIHODIMA 2014 vs 2023</vt:lpstr>
      <vt:lpstr>ULOGA NAKNADA U OPERATIVNIM PRIHODIMA BANAKA   </vt:lpstr>
      <vt:lpstr>FAKTORI VISINE NAKNADA</vt:lpstr>
      <vt:lpstr>FAKTORI VISINE NAKNADA – 1/4: KARAKTERISTIKE VEZANE ZA POJEDINAČNE BANKE</vt:lpstr>
      <vt:lpstr>FAKTORI VISINE NAKNADA – 2/4: VLASNIČKA STRUKTURA POJEDINAČNE BANKE</vt:lpstr>
      <vt:lpstr>FAKTORI VISINE NAKNADA – 3/4: REGULATIVA U ODREĐENOJ ZEMLJI</vt:lpstr>
      <vt:lpstr>FAKTORI VISINE NAKNADA – 4/4: KARAKTERISTIKE TRŽIŠTA U ODREĐENOJ ZEMLJI</vt:lpstr>
      <vt:lpstr>REGIONALNO KRETANJE PRIHODA OD NAKNADA</vt:lpstr>
      <vt:lpstr>ECB: DINAMIKA PRIHODA OD NAKNADA U EVRO ZONI</vt:lpstr>
      <vt:lpstr>ODNOS UČEŠĆE NAKNADA U PRIHODIMA &amp; TRŽIŠNA VALORIZACIJA BANAKA</vt:lpstr>
      <vt:lpstr>BANKE U REPUBLICI SRBIJI: Q3 2023</vt:lpstr>
      <vt:lpstr>NAKNADE – PRIHODI I RASHODI</vt:lpstr>
      <vt:lpstr>NAKNADE: ULOGA KONTROLINGA</vt:lpstr>
      <vt:lpstr>KONTROLING DIMENZIJE</vt:lpstr>
      <vt:lpstr>HIJERAHIJA KONTROLING INFORMACIJA (O NAKNADAMA)</vt:lpstr>
      <vt:lpstr>NAKNADE: PRAĆENJE PO POSLOVNIM SEGMENTIMA</vt:lpstr>
      <vt:lpstr>NAKNADE: PRAĆENJE PO PROIZVODIMA</vt:lpstr>
      <vt:lpstr>TOP 5 BANAKA U SRBIJI: OBELODANJIVANJE INFORMACIJA O NAKNADAMA</vt:lpstr>
      <vt:lpstr>PROIZVODI - DETALJNIJE – 1/5: KREDITNI PROIZVODI</vt:lpstr>
      <vt:lpstr>PROIZVODI - DETALJNIJE – 2/5: PLATNE USLUGE</vt:lpstr>
      <vt:lpstr>PROIZVODI - DETALJNIJE – 3/5: KARTIČARSKE NAKNADE</vt:lpstr>
      <vt:lpstr>PROIZVODI – DETALJNIJE – 4/5: VALUTNI &amp; KAMATNI PROIZVODI  - KUPOPRODAJA DEVIZA</vt:lpstr>
      <vt:lpstr>PROIZVODI – DETALJNIJE – 5/5: NEBANKARSKE USLUGE</vt:lpstr>
      <vt:lpstr>NAKNADE: PRAĆENJE PO DISTRIBUTIVNIM KANALIMA</vt:lpstr>
      <vt:lpstr>NAKNADE U KONTROLINGU: OPERATIVNA PITANJA</vt:lpstr>
      <vt:lpstr>NAKNADE – SUČELJAVANJE SA ODNOSNIM TROŠKOVIMA</vt:lpstr>
      <vt:lpstr>JEDNA BANKA = SKUP TROŠKOVNIH MESTA</vt:lpstr>
      <vt:lpstr>PRIMER ALOKACIJE TROŠKOVA</vt:lpstr>
      <vt:lpstr>PROFITABILNOST NAKNADA: SUČELJAVANJE PRIHODA SA ODNOSNIM TROŠKOVIMA</vt:lpstr>
      <vt:lpstr>1. KOJI PROIZVODI?</vt:lpstr>
      <vt:lpstr>2. KOJA TROŠKOVNA MESTA?</vt:lpstr>
      <vt:lpstr>3. KAKO UTVRDITI SUC?: FAZE</vt:lpstr>
      <vt:lpstr>REKAPUTULACIJA METODA</vt:lpstr>
      <vt:lpstr>PROIZVOD KALKULACIJE &amp; UPOTREBA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Raiffeisen Bank PowerPoint Template</dc:title>
  <dc:creator>Nidhi MEHTA</dc:creator>
  <cp:lastModifiedBy>Ljubomir SKUPEK</cp:lastModifiedBy>
  <cp:revision>144</cp:revision>
  <cp:lastPrinted>2023-11-01T13:12:33Z</cp:lastPrinted>
  <dcterms:created xsi:type="dcterms:W3CDTF">2023-03-09T09:38:50Z</dcterms:created>
  <dcterms:modified xsi:type="dcterms:W3CDTF">2023-12-06T07:46:14Z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ef7f2da-30d3-430a-a9a4-8103a74342a8_Enabled">
    <vt:lpwstr>true</vt:lpwstr>
  </property>
  <property fmtid="{D5CDD505-2E9C-101B-9397-08002B2CF9AE}" pid="3" name="MSIP_Label_cef7f2da-30d3-430a-a9a4-8103a74342a8_SetDate">
    <vt:lpwstr>2023-03-09T10:14:34Z</vt:lpwstr>
  </property>
  <property fmtid="{D5CDD505-2E9C-101B-9397-08002B2CF9AE}" pid="4" name="MSIP_Label_cef7f2da-30d3-430a-a9a4-8103a74342a8_Method">
    <vt:lpwstr>Privileged</vt:lpwstr>
  </property>
  <property fmtid="{D5CDD505-2E9C-101B-9397-08002B2CF9AE}" pid="5" name="MSIP_Label_cef7f2da-30d3-430a-a9a4-8103a74342a8_Name">
    <vt:lpwstr>Public</vt:lpwstr>
  </property>
  <property fmtid="{D5CDD505-2E9C-101B-9397-08002B2CF9AE}" pid="6" name="MSIP_Label_cef7f2da-30d3-430a-a9a4-8103a74342a8_SiteId">
    <vt:lpwstr>9b511fda-f0b1-43a5-b06e-1e720f64520a</vt:lpwstr>
  </property>
  <property fmtid="{D5CDD505-2E9C-101B-9397-08002B2CF9AE}" pid="7" name="MSIP_Label_cef7f2da-30d3-430a-a9a4-8103a74342a8_ActionId">
    <vt:lpwstr>df82b606-4652-4ca8-989a-b6a80a7cd084</vt:lpwstr>
  </property>
  <property fmtid="{D5CDD505-2E9C-101B-9397-08002B2CF9AE}" pid="8" name="MSIP_Label_cef7f2da-30d3-430a-a9a4-8103a74342a8_ContentBits">
    <vt:lpwstr>0</vt:lpwstr>
  </property>
</Properties>
</file>